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50" r:id="rId1"/>
  </p:sldMasterIdLst>
  <p:notesMasterIdLst>
    <p:notesMasterId r:id="rId3"/>
  </p:notesMasterIdLst>
  <p:sldIdLst>
    <p:sldId id="258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A9A15F-1636-874E-A18D-8F287E9FF0BA}" v="58" dt="2025-04-10T12:42:33.9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18" autoAdjust="0"/>
    <p:restoredTop sz="94422"/>
  </p:normalViewPr>
  <p:slideViewPr>
    <p:cSldViewPr snapToGrid="0">
      <p:cViewPr>
        <p:scale>
          <a:sx n="66" d="100"/>
          <a:sy n="66" d="100"/>
        </p:scale>
        <p:origin x="912" y="3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0AC406-CD1F-554E-A1F8-9796690C30D5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0E57E7-62E1-2B4F-A3F0-FDEDF8982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258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0E57E7-62E1-2B4F-A3F0-FDEDF898235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134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A8625967-1B13-76EF-44DE-DACC7706405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-27092"/>
            <a:ext cx="247650" cy="10745892"/>
          </a:xfrm>
          <a:prstGeom prst="rect">
            <a:avLst/>
          </a:prstGeom>
        </p:spPr>
      </p:pic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C49C738E-1D78-AEC5-7BCB-0764784915C7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8880" y="9852025"/>
            <a:ext cx="2154610" cy="676052"/>
          </a:xfrm>
          <a:prstGeom prst="rect">
            <a:avLst/>
          </a:prstGeom>
        </p:spPr>
      </p:pic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68C3B7A6-A8AC-8554-4CD9-EC2098A8386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50793" y="1099590"/>
            <a:ext cx="4446849" cy="9848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3200" b="0" i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GB" dirty="0"/>
              <a:t>Click here</a:t>
            </a:r>
            <a:br>
              <a:rPr lang="en-GB" dirty="0"/>
            </a:br>
            <a:r>
              <a:rPr lang="en-GB" dirty="0"/>
              <a:t>to add title</a:t>
            </a:r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E1883477-8518-53E5-8608-5CB5966218C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2313" y="2235200"/>
            <a:ext cx="4459287" cy="342900"/>
          </a:xfrm>
          <a:prstGeom prst="rect">
            <a:avLst/>
          </a:prstGeom>
        </p:spPr>
        <p:txBody>
          <a:bodyPr lIns="0"/>
          <a:lstStyle>
            <a:lvl1pPr marL="0" indent="0">
              <a:buNone/>
              <a:defRPr sz="1600" b="0" i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GB" dirty="0"/>
              <a:t>Click here to add subtitle</a:t>
            </a:r>
            <a:endParaRPr lang="en-US" dirty="0"/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81C78E8D-902D-456F-336E-C6C36C902D5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22313" y="3079750"/>
            <a:ext cx="4459287" cy="247650"/>
          </a:xfrm>
          <a:prstGeom prst="rect">
            <a:avLst/>
          </a:prstGeom>
        </p:spPr>
        <p:txBody>
          <a:bodyPr lIns="0"/>
          <a:lstStyle>
            <a:lvl1pPr marL="0" indent="0">
              <a:buNone/>
              <a:defRPr sz="1400" b="1" i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GB" dirty="0"/>
              <a:t>Click here to add body text title</a:t>
            </a:r>
            <a:endParaRPr lang="en-US" dirty="0"/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91D2C5EA-BE39-1FA9-59DD-19F356D83A0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19667" y="3420533"/>
            <a:ext cx="4471765" cy="2582061"/>
          </a:xfrm>
          <a:prstGeom prst="rect">
            <a:avLst/>
          </a:prstGeom>
        </p:spPr>
        <p:txBody>
          <a:bodyPr lIns="0" tIns="0" rIns="0" bIns="0"/>
          <a:lstStyle>
            <a:lvl1pPr marL="222250" indent="-2222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4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96888" indent="-220663">
              <a:buFont typeface="Arial" panose="020B0604020202020204" pitchFamily="34" charset="0"/>
              <a:buChar char="•"/>
              <a:tabLst/>
              <a:defRPr sz="13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708025" indent="-171450">
              <a:buFont typeface="Arial" panose="020B0604020202020204" pitchFamily="34" charset="0"/>
              <a:buChar char="•"/>
              <a:tabLst/>
              <a:defRPr sz="12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984250" indent="-171450">
              <a:buFont typeface="Arial" panose="020B0604020202020204" pitchFamily="34" charset="0"/>
              <a:buChar char="•"/>
              <a:tabLst/>
              <a:defRPr sz="11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196975" indent="-171450">
              <a:buFont typeface="Arial" panose="020B0604020202020204" pitchFamily="34" charset="0"/>
              <a:buChar char="•"/>
              <a:tabLst/>
              <a:defRPr sz="10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1431925" indent="-142875">
              <a:tabLst/>
              <a:defRPr sz="9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>
              <a:defRPr/>
            </a:lvl7pPr>
            <a:lvl8pPr marL="0" indent="0">
              <a:buFont typeface="Arial" panose="020B0604020202020204" pitchFamily="34" charset="0"/>
              <a:buNone/>
              <a:defRPr/>
            </a:lvl8pPr>
          </a:lstStyle>
          <a:p>
            <a:pPr lvl="0"/>
            <a:r>
              <a:rPr lang="en-GB" dirty="0"/>
              <a:t>Click here to add body text</a:t>
            </a:r>
          </a:p>
        </p:txBody>
      </p:sp>
    </p:spTree>
    <p:extLst>
      <p:ext uri="{BB962C8B-B14F-4D97-AF65-F5344CB8AC3E}">
        <p14:creationId xmlns:p14="http://schemas.microsoft.com/office/powerpoint/2010/main" val="2404595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7226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hdr="0" ftr="0" dt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368" userDrawn="1">
          <p15:clr>
            <a:srgbClr val="F26B43"/>
          </p15:clr>
        </p15:guide>
        <p15:guide id="2" pos="238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sv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7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Relationship Id="rId14" Type="http://schemas.openxmlformats.org/officeDocument/2006/relationships/image" Target="../media/image1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phic 12">
            <a:extLst>
              <a:ext uri="{FF2B5EF4-FFF2-40B4-BE49-F238E27FC236}">
                <a16:creationId xmlns:a16="http://schemas.microsoft.com/office/drawing/2014/main" id="{41C6BE12-7C74-D902-D310-2CEE073BF2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081501" y="660572"/>
            <a:ext cx="1478174" cy="2426133"/>
          </a:xfrm>
          <a:prstGeom prst="rect">
            <a:avLst/>
          </a:prstGeom>
        </p:spPr>
      </p:pic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5366AB58-61B6-2ED1-D03F-E000FC5C2A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9667" y="870369"/>
            <a:ext cx="4446849" cy="123110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3200" b="0" i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GB" sz="4000" b="1" dirty="0">
                <a:solidFill>
                  <a:schemeClr val="accent2"/>
                </a:solidFill>
              </a:rPr>
              <a:t>SOLAR ENERGY FACT SHEET</a:t>
            </a:r>
            <a:endParaRPr lang="en-US" sz="4000" b="1" dirty="0">
              <a:solidFill>
                <a:schemeClr val="accent2"/>
              </a:solidFill>
            </a:endParaRPr>
          </a:p>
        </p:txBody>
      </p:sp>
      <p:sp>
        <p:nvSpPr>
          <p:cNvPr id="19" name="Text Placeholder 8">
            <a:extLst>
              <a:ext uri="{FF2B5EF4-FFF2-40B4-BE49-F238E27FC236}">
                <a16:creationId xmlns:a16="http://schemas.microsoft.com/office/drawing/2014/main" id="{23DAA7FA-ADA1-938D-F75C-3967D6F81FF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2313" y="501222"/>
            <a:ext cx="4797954" cy="369147"/>
          </a:xfrm>
          <a:prstGeom prst="rect">
            <a:avLst/>
          </a:prstGeom>
        </p:spPr>
        <p:txBody>
          <a:bodyPr lIns="0"/>
          <a:lstStyle>
            <a:lvl1pPr marL="0" indent="0">
              <a:buNone/>
              <a:defRPr sz="1600" b="0" i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GB" b="1" dirty="0"/>
              <a:t>Sonnedix educational site visit:</a:t>
            </a:r>
            <a:endParaRPr lang="en-US" b="1" dirty="0"/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0C6166B1-8581-41F0-9792-AC6425D7996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19667" y="3064892"/>
            <a:ext cx="5298440" cy="430107"/>
          </a:xfrm>
          <a:prstGeom prst="rect">
            <a:avLst/>
          </a:prstGeom>
        </p:spPr>
        <p:txBody>
          <a:bodyPr lIns="0" tIns="0" rIns="0" bIns="0"/>
          <a:lstStyle>
            <a:lvl1pPr marL="222250" indent="-2222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4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96888" indent="-220663">
              <a:buFont typeface="Arial" panose="020B0604020202020204" pitchFamily="34" charset="0"/>
              <a:buChar char="•"/>
              <a:tabLst/>
              <a:defRPr sz="13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708025" indent="-171450">
              <a:buFont typeface="Arial" panose="020B0604020202020204" pitchFamily="34" charset="0"/>
              <a:buChar char="•"/>
              <a:tabLst/>
              <a:defRPr sz="12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984250" indent="-171450">
              <a:buFont typeface="Arial" panose="020B0604020202020204" pitchFamily="34" charset="0"/>
              <a:buChar char="•"/>
              <a:tabLst/>
              <a:defRPr sz="11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196975" indent="-171450">
              <a:buFont typeface="Arial" panose="020B0604020202020204" pitchFamily="34" charset="0"/>
              <a:buChar char="•"/>
              <a:tabLst/>
              <a:defRPr sz="10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1431925" indent="-142875">
              <a:tabLst/>
              <a:defRPr sz="9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>
              <a:defRPr/>
            </a:lvl7pPr>
            <a:lvl8pPr marL="0" indent="0">
              <a:buFont typeface="Arial" panose="020B0604020202020204" pitchFamily="34" charset="0"/>
              <a:buNone/>
              <a:defRPr/>
            </a:lvl8pPr>
          </a:lstStyle>
          <a:p>
            <a:pPr marL="0" lvl="0" indent="0">
              <a:buNone/>
            </a:pPr>
            <a:r>
              <a:rPr lang="en-US" sz="950" dirty="0"/>
              <a:t>Solar power uses the sun’s energy to produce electricity. </a:t>
            </a:r>
            <a:br>
              <a:rPr lang="en-US" sz="950" dirty="0"/>
            </a:br>
            <a:r>
              <a:rPr lang="en-US" sz="950" dirty="0"/>
              <a:t>This is done using solar panels.</a:t>
            </a:r>
            <a:endParaRPr lang="en-GB" sz="950" dirty="0"/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97CA67DC-E681-B8F4-A4EF-ADC390C16342}"/>
              </a:ext>
            </a:extLst>
          </p:cNvPr>
          <p:cNvSpPr txBox="1">
            <a:spLocks/>
          </p:cNvSpPr>
          <p:nvPr/>
        </p:nvSpPr>
        <p:spPr>
          <a:xfrm>
            <a:off x="722313" y="2680136"/>
            <a:ext cx="4797954" cy="369147"/>
          </a:xfrm>
          <a:prstGeom prst="rect">
            <a:avLst/>
          </a:prstGeom>
        </p:spPr>
        <p:txBody>
          <a:bodyPr lIns="0"/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/>
              <a:t>How does it work?</a:t>
            </a:r>
            <a:endParaRPr lang="en-US" sz="2000" b="1" dirty="0"/>
          </a:p>
        </p:txBody>
      </p:sp>
      <p:sp>
        <p:nvSpPr>
          <p:cNvPr id="2" name="Chevron 9">
            <a:extLst>
              <a:ext uri="{FF2B5EF4-FFF2-40B4-BE49-F238E27FC236}">
                <a16:creationId xmlns:a16="http://schemas.microsoft.com/office/drawing/2014/main" id="{EE1304C9-039E-A3FF-B285-56BBE0775E8A}"/>
              </a:ext>
            </a:extLst>
          </p:cNvPr>
          <p:cNvSpPr/>
          <p:nvPr/>
        </p:nvSpPr>
        <p:spPr>
          <a:xfrm>
            <a:off x="2720340" y="3589425"/>
            <a:ext cx="2261888" cy="1565908"/>
          </a:xfrm>
          <a:prstGeom prst="chevron">
            <a:avLst>
              <a:gd name="adj" fmla="val 20758"/>
            </a:avLst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80" tIns="0" bIns="9144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33" dirty="0">
              <a:solidFill>
                <a:srgbClr val="FFFFFF"/>
              </a:solidFill>
            </a:endParaRPr>
          </a:p>
        </p:txBody>
      </p:sp>
      <p:sp>
        <p:nvSpPr>
          <p:cNvPr id="3" name="Chevron 10">
            <a:extLst>
              <a:ext uri="{FF2B5EF4-FFF2-40B4-BE49-F238E27FC236}">
                <a16:creationId xmlns:a16="http://schemas.microsoft.com/office/drawing/2014/main" id="{D105F03F-AA22-F49B-41FC-D4C158CA968D}"/>
              </a:ext>
            </a:extLst>
          </p:cNvPr>
          <p:cNvSpPr/>
          <p:nvPr/>
        </p:nvSpPr>
        <p:spPr>
          <a:xfrm>
            <a:off x="4752340" y="3589425"/>
            <a:ext cx="2265943" cy="1565908"/>
          </a:xfrm>
          <a:prstGeom prst="chevron">
            <a:avLst>
              <a:gd name="adj" fmla="val 20758"/>
            </a:avLst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80" tIns="0" bIns="9144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33" dirty="0">
              <a:solidFill>
                <a:srgbClr val="FFFFFF"/>
              </a:solidFill>
            </a:endParaRPr>
          </a:p>
        </p:txBody>
      </p:sp>
      <p:sp>
        <p:nvSpPr>
          <p:cNvPr id="4" name="Chevron 11">
            <a:extLst>
              <a:ext uri="{FF2B5EF4-FFF2-40B4-BE49-F238E27FC236}">
                <a16:creationId xmlns:a16="http://schemas.microsoft.com/office/drawing/2014/main" id="{3AE360F0-3C32-DACF-F798-7DAD33989079}"/>
              </a:ext>
            </a:extLst>
          </p:cNvPr>
          <p:cNvSpPr/>
          <p:nvPr/>
        </p:nvSpPr>
        <p:spPr>
          <a:xfrm>
            <a:off x="719667" y="3589425"/>
            <a:ext cx="2217559" cy="1565908"/>
          </a:xfrm>
          <a:prstGeom prst="chevron">
            <a:avLst>
              <a:gd name="adj" fmla="val 20758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80" tIns="0" bIns="9144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33" dirty="0">
              <a:solidFill>
                <a:srgbClr val="FFFFFF"/>
              </a:solidFill>
            </a:endParaRPr>
          </a:p>
        </p:txBody>
      </p:sp>
      <p:sp>
        <p:nvSpPr>
          <p:cNvPr id="5" name="TextBox 15">
            <a:extLst>
              <a:ext uri="{FF2B5EF4-FFF2-40B4-BE49-F238E27FC236}">
                <a16:creationId xmlns:a16="http://schemas.microsoft.com/office/drawing/2014/main" id="{739E3A5D-91F6-64A0-4A18-913A46ACE3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7027" y="3809293"/>
            <a:ext cx="62389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ato" panose="020F05020202040302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ato" panose="020F05020202040302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ato" panose="020F05020202040302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ato" panose="020F0502020204030203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ato" panose="020F0502020204030203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ato" panose="020F0502020204030203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ato" panose="020F0502020204030203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ato" panose="020F0502020204030203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01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FFEF48F-1BCE-0F4C-37A9-473597C776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379" y="3809293"/>
            <a:ext cx="62389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ato" panose="020F05020202040302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ato" panose="020F05020202040302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ato" panose="020F05020202040302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ato" panose="020F0502020204030203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ato" panose="020F0502020204030203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ato" panose="020F0502020204030203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ato" panose="020F0502020204030203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ato" panose="020F0502020204030203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02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305BA59-4CC5-DC9E-ECAB-CBF2F56A4C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4992" y="3809293"/>
            <a:ext cx="62389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ato" panose="020F05020202040302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ato" panose="020F05020202040302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ato" panose="020F05020202040302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ato" panose="020F0502020204030203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ato" panose="020F0502020204030203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ato" panose="020F0502020204030203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ato" panose="020F0502020204030203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ato" panose="020F0502020204030203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03</a:t>
            </a:r>
          </a:p>
        </p:txBody>
      </p:sp>
      <p:sp>
        <p:nvSpPr>
          <p:cNvPr id="8" name="Text Placeholder 13">
            <a:extLst>
              <a:ext uri="{FF2B5EF4-FFF2-40B4-BE49-F238E27FC236}">
                <a16:creationId xmlns:a16="http://schemas.microsoft.com/office/drawing/2014/main" id="{1A6F5374-04D4-3466-CB85-D2C7B12B474B}"/>
              </a:ext>
            </a:extLst>
          </p:cNvPr>
          <p:cNvSpPr txBox="1">
            <a:spLocks/>
          </p:cNvSpPr>
          <p:nvPr/>
        </p:nvSpPr>
        <p:spPr>
          <a:xfrm>
            <a:off x="1250313" y="4449482"/>
            <a:ext cx="1390501" cy="45719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900" dirty="0"/>
              <a:t>The </a:t>
            </a:r>
            <a:r>
              <a:rPr lang="en-GB" sz="900" dirty="0" err="1"/>
              <a:t>sunglight</a:t>
            </a:r>
            <a:r>
              <a:rPr lang="en-GB" sz="900" dirty="0"/>
              <a:t> shines onto the solar panels</a:t>
            </a:r>
            <a:endParaRPr lang="en-US" sz="900" dirty="0"/>
          </a:p>
        </p:txBody>
      </p:sp>
      <p:sp>
        <p:nvSpPr>
          <p:cNvPr id="9" name="Text Placeholder 13">
            <a:extLst>
              <a:ext uri="{FF2B5EF4-FFF2-40B4-BE49-F238E27FC236}">
                <a16:creationId xmlns:a16="http://schemas.microsoft.com/office/drawing/2014/main" id="{4CDD6D52-78B5-AD4B-CAAD-7EB91E100F9A}"/>
              </a:ext>
            </a:extLst>
          </p:cNvPr>
          <p:cNvSpPr txBox="1">
            <a:spLocks/>
          </p:cNvSpPr>
          <p:nvPr/>
        </p:nvSpPr>
        <p:spPr>
          <a:xfrm>
            <a:off x="3161616" y="4449482"/>
            <a:ext cx="1456322" cy="46494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900" dirty="0"/>
              <a:t>The solar panel, containing solar cells, converts the suns energy into electricity</a:t>
            </a:r>
            <a:endParaRPr lang="en-US" sz="900" dirty="0"/>
          </a:p>
        </p:txBody>
      </p:sp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04431FFA-27BF-5708-41C5-7507F70EC796}"/>
              </a:ext>
            </a:extLst>
          </p:cNvPr>
          <p:cNvSpPr txBox="1">
            <a:spLocks/>
          </p:cNvSpPr>
          <p:nvPr/>
        </p:nvSpPr>
        <p:spPr>
          <a:xfrm>
            <a:off x="5240592" y="4449482"/>
            <a:ext cx="1390501" cy="45719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900" dirty="0"/>
              <a:t>The solar power can then be used to produce electricity to power everything!</a:t>
            </a:r>
            <a:endParaRPr lang="en-US" sz="900" dirty="0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01F26F43-7038-1CAE-FEA7-8DC7F294283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1964800" y="3748115"/>
            <a:ext cx="542678" cy="542677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34E65F37-718E-62D3-34AB-EE98F9A1639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/>
        </p:blipFill>
        <p:spPr>
          <a:xfrm>
            <a:off x="4059593" y="3776450"/>
            <a:ext cx="467998" cy="457824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B3C51B6D-F467-58C0-75C1-D5F14108476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/>
        </p:blipFill>
        <p:spPr>
          <a:xfrm>
            <a:off x="6092076" y="3742461"/>
            <a:ext cx="496235" cy="526309"/>
          </a:xfrm>
          <a:prstGeom prst="rect">
            <a:avLst/>
          </a:prstGeom>
        </p:spPr>
      </p:pic>
      <p:grpSp>
        <p:nvGrpSpPr>
          <p:cNvPr id="87" name="Group 86">
            <a:extLst>
              <a:ext uri="{FF2B5EF4-FFF2-40B4-BE49-F238E27FC236}">
                <a16:creationId xmlns:a16="http://schemas.microsoft.com/office/drawing/2014/main" id="{58C67CCA-6884-8ABA-3A0F-BCDB3C4FC313}"/>
              </a:ext>
            </a:extLst>
          </p:cNvPr>
          <p:cNvGrpSpPr/>
          <p:nvPr/>
        </p:nvGrpSpPr>
        <p:grpSpPr>
          <a:xfrm>
            <a:off x="751256" y="6135215"/>
            <a:ext cx="5994984" cy="3059939"/>
            <a:chOff x="751256" y="5197666"/>
            <a:chExt cx="5994984" cy="3059939"/>
          </a:xfrm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C16025C0-DC97-72C4-F5D7-972A5975794D}"/>
                </a:ext>
              </a:extLst>
            </p:cNvPr>
            <p:cNvSpPr/>
            <p:nvPr/>
          </p:nvSpPr>
          <p:spPr>
            <a:xfrm>
              <a:off x="1985311" y="5197666"/>
              <a:ext cx="4760929" cy="916624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7" name="Text Placeholder 13">
              <a:extLst>
                <a:ext uri="{FF2B5EF4-FFF2-40B4-BE49-F238E27FC236}">
                  <a16:creationId xmlns:a16="http://schemas.microsoft.com/office/drawing/2014/main" id="{632D2953-1323-9DE5-6ADC-147BE416D188}"/>
                </a:ext>
              </a:extLst>
            </p:cNvPr>
            <p:cNvSpPr txBox="1">
              <a:spLocks/>
            </p:cNvSpPr>
            <p:nvPr/>
          </p:nvSpPr>
          <p:spPr>
            <a:xfrm>
              <a:off x="4093652" y="5421147"/>
              <a:ext cx="2292924" cy="469660"/>
            </a:xfrm>
            <a:prstGeom prst="rect">
              <a:avLst/>
            </a:prstGeom>
          </p:spPr>
          <p:txBody>
            <a:bodyPr wrap="square" lIns="0" tIns="0" rIns="0" bIns="0">
              <a:noAutofit/>
            </a:bodyPr>
            <a:lstStyle>
              <a:lvl1pPr marL="0" indent="0" algn="l" defTabSz="914400" rtl="0" eaLnBrk="1" latinLnBrk="0" hangingPunct="1">
                <a:lnSpc>
                  <a:spcPct val="100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sz="1400" b="1" kern="120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950" b="0" dirty="0">
                  <a:solidFill>
                    <a:schemeClr val="tx2"/>
                  </a:solidFill>
                </a:rPr>
                <a:t>It takes sunlight an average of 8 minutes and 20 seconds to travel from the sun to the Earth’s surface!</a:t>
              </a:r>
              <a:endParaRPr lang="en-US" sz="950" b="0" dirty="0">
                <a:solidFill>
                  <a:schemeClr val="tx2"/>
                </a:solidFill>
              </a:endParaRPr>
            </a:p>
          </p:txBody>
        </p: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5315BC44-CD4D-391B-DA5A-FFB27734132E}"/>
                </a:ext>
              </a:extLst>
            </p:cNvPr>
            <p:cNvSpPr/>
            <p:nvPr/>
          </p:nvSpPr>
          <p:spPr>
            <a:xfrm>
              <a:off x="1042746" y="5197666"/>
              <a:ext cx="2781478" cy="916624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1C350C94-07DC-8DEC-D710-E1704FDE3F91}"/>
                </a:ext>
              </a:extLst>
            </p:cNvPr>
            <p:cNvGrpSpPr/>
            <p:nvPr/>
          </p:nvGrpSpPr>
          <p:grpSpPr>
            <a:xfrm>
              <a:off x="751256" y="5197666"/>
              <a:ext cx="907215" cy="916624"/>
              <a:chOff x="2834278" y="4931080"/>
              <a:chExt cx="1224155" cy="1224155"/>
            </a:xfrm>
          </p:grpSpPr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18D4F06D-21F0-02EF-BF8B-E980DDD6B4F5}"/>
                  </a:ext>
                </a:extLst>
              </p:cNvPr>
              <p:cNvSpPr/>
              <p:nvPr/>
            </p:nvSpPr>
            <p:spPr>
              <a:xfrm>
                <a:off x="2834278" y="4931080"/>
                <a:ext cx="1224155" cy="1224155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pic>
            <p:nvPicPr>
              <p:cNvPr id="27" name="Graphic 26" descr="Earth globe: Africa and Europe with solid fill">
                <a:extLst>
                  <a:ext uri="{FF2B5EF4-FFF2-40B4-BE49-F238E27FC236}">
                    <a16:creationId xmlns:a16="http://schemas.microsoft.com/office/drawing/2014/main" id="{142BFCA7-AAF3-BD53-6001-4099369F8EE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p:blipFill>
            <p:spPr>
              <a:xfrm>
                <a:off x="2906170" y="5002972"/>
                <a:ext cx="1080370" cy="1080370"/>
              </a:xfrm>
              <a:prstGeom prst="rect">
                <a:avLst/>
              </a:prstGeom>
            </p:spPr>
          </p:pic>
        </p:grpSp>
        <p:sp>
          <p:nvSpPr>
            <p:cNvPr id="28" name="Text Placeholder 13">
              <a:extLst>
                <a:ext uri="{FF2B5EF4-FFF2-40B4-BE49-F238E27FC236}">
                  <a16:creationId xmlns:a16="http://schemas.microsoft.com/office/drawing/2014/main" id="{390338FF-F477-6DA3-D952-B48B774B7961}"/>
                </a:ext>
              </a:extLst>
            </p:cNvPr>
            <p:cNvSpPr txBox="1">
              <a:spLocks/>
            </p:cNvSpPr>
            <p:nvPr/>
          </p:nvSpPr>
          <p:spPr>
            <a:xfrm>
              <a:off x="1790071" y="5548630"/>
              <a:ext cx="1867081" cy="258086"/>
            </a:xfrm>
            <a:prstGeom prst="rect">
              <a:avLst/>
            </a:prstGeom>
          </p:spPr>
          <p:txBody>
            <a:bodyPr wrap="square" lIns="0" tIns="0" rIns="0" bIns="0">
              <a:noAutofit/>
            </a:bodyPr>
            <a:lstStyle>
              <a:lvl1pPr marL="0" indent="0" algn="l" defTabSz="914400" rtl="0" eaLnBrk="1" latinLnBrk="0" hangingPunct="1">
                <a:lnSpc>
                  <a:spcPct val="100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sz="1400" b="1" kern="120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dirty="0">
                  <a:solidFill>
                    <a:schemeClr val="accent4">
                      <a:lumMod val="50000"/>
                    </a:schemeClr>
                  </a:solidFill>
                </a:rPr>
                <a:t>DID YOU KNOW?</a:t>
              </a:r>
              <a:endParaRPr lang="en-US" dirty="0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  <p:sp>
          <p:nvSpPr>
            <p:cNvPr id="33" name="Rectangle: Rounded Corners 32">
              <a:extLst>
                <a:ext uri="{FF2B5EF4-FFF2-40B4-BE49-F238E27FC236}">
                  <a16:creationId xmlns:a16="http://schemas.microsoft.com/office/drawing/2014/main" id="{904A9BDB-93C9-E118-DB97-86B261DB0A34}"/>
                </a:ext>
              </a:extLst>
            </p:cNvPr>
            <p:cNvSpPr/>
            <p:nvPr/>
          </p:nvSpPr>
          <p:spPr>
            <a:xfrm>
              <a:off x="1985311" y="6271239"/>
              <a:ext cx="4760929" cy="916624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34" name="Text Placeholder 13">
              <a:extLst>
                <a:ext uri="{FF2B5EF4-FFF2-40B4-BE49-F238E27FC236}">
                  <a16:creationId xmlns:a16="http://schemas.microsoft.com/office/drawing/2014/main" id="{BE8EDD26-563B-32A2-CA28-5AAC2B5BED62}"/>
                </a:ext>
              </a:extLst>
            </p:cNvPr>
            <p:cNvSpPr txBox="1">
              <a:spLocks/>
            </p:cNvSpPr>
            <p:nvPr/>
          </p:nvSpPr>
          <p:spPr>
            <a:xfrm>
              <a:off x="4093652" y="6494720"/>
              <a:ext cx="2484774" cy="469660"/>
            </a:xfrm>
            <a:prstGeom prst="rect">
              <a:avLst/>
            </a:prstGeom>
          </p:spPr>
          <p:txBody>
            <a:bodyPr wrap="square" lIns="0" tIns="0" rIns="0" bIns="0">
              <a:noAutofit/>
            </a:bodyPr>
            <a:lstStyle>
              <a:lvl1pPr marL="0" indent="0" algn="l" defTabSz="914400" rtl="0" eaLnBrk="1" latinLnBrk="0" hangingPunct="1">
                <a:lnSpc>
                  <a:spcPct val="100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sz="1400" b="1" kern="120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950" b="0" dirty="0">
                  <a:solidFill>
                    <a:schemeClr val="tx2"/>
                  </a:solidFill>
                </a:rPr>
                <a:t>There is enough solar PV plants installed in the world to power around 100 million households for a whole year!</a:t>
              </a:r>
            </a:p>
          </p:txBody>
        </p:sp>
        <p:sp>
          <p:nvSpPr>
            <p:cNvPr id="35" name="Rectangle: Rounded Corners 34">
              <a:extLst>
                <a:ext uri="{FF2B5EF4-FFF2-40B4-BE49-F238E27FC236}">
                  <a16:creationId xmlns:a16="http://schemas.microsoft.com/office/drawing/2014/main" id="{6C9ED43B-4CBC-290D-F723-9399FDC51605}"/>
                </a:ext>
              </a:extLst>
            </p:cNvPr>
            <p:cNvSpPr/>
            <p:nvPr/>
          </p:nvSpPr>
          <p:spPr>
            <a:xfrm>
              <a:off x="1042746" y="6271239"/>
              <a:ext cx="2781478" cy="916624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6054CD81-1CBB-5BC5-F344-7F92A4DD6D98}"/>
                </a:ext>
              </a:extLst>
            </p:cNvPr>
            <p:cNvSpPr/>
            <p:nvPr/>
          </p:nvSpPr>
          <p:spPr>
            <a:xfrm>
              <a:off x="751256" y="6271239"/>
              <a:ext cx="907215" cy="916624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9" name="Text Placeholder 13">
              <a:extLst>
                <a:ext uri="{FF2B5EF4-FFF2-40B4-BE49-F238E27FC236}">
                  <a16:creationId xmlns:a16="http://schemas.microsoft.com/office/drawing/2014/main" id="{D675A0CC-9416-A0D4-E729-FB873347E60B}"/>
                </a:ext>
              </a:extLst>
            </p:cNvPr>
            <p:cNvSpPr txBox="1">
              <a:spLocks/>
            </p:cNvSpPr>
            <p:nvPr/>
          </p:nvSpPr>
          <p:spPr>
            <a:xfrm>
              <a:off x="1790071" y="6622203"/>
              <a:ext cx="1867081" cy="258086"/>
            </a:xfrm>
            <a:prstGeom prst="rect">
              <a:avLst/>
            </a:prstGeom>
          </p:spPr>
          <p:txBody>
            <a:bodyPr wrap="square" lIns="0" tIns="0" rIns="0" bIns="0">
              <a:noAutofit/>
            </a:bodyPr>
            <a:lstStyle>
              <a:lvl1pPr marL="0" indent="0" algn="l" defTabSz="914400" rtl="0" eaLnBrk="1" latinLnBrk="0" hangingPunct="1">
                <a:lnSpc>
                  <a:spcPct val="100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sz="1400" b="1" kern="120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dirty="0">
                  <a:solidFill>
                    <a:schemeClr val="accent4">
                      <a:lumMod val="50000"/>
                    </a:schemeClr>
                  </a:solidFill>
                </a:rPr>
                <a:t>DID YOU KNOW?</a:t>
              </a:r>
              <a:endParaRPr lang="en-US" dirty="0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  <p:sp>
          <p:nvSpPr>
            <p:cNvPr id="50" name="Rectangle: Rounded Corners 49">
              <a:extLst>
                <a:ext uri="{FF2B5EF4-FFF2-40B4-BE49-F238E27FC236}">
                  <a16:creationId xmlns:a16="http://schemas.microsoft.com/office/drawing/2014/main" id="{6D6DD1E8-8FFA-6D3A-07FF-C2B7605E5272}"/>
                </a:ext>
              </a:extLst>
            </p:cNvPr>
            <p:cNvSpPr/>
            <p:nvPr/>
          </p:nvSpPr>
          <p:spPr>
            <a:xfrm>
              <a:off x="1985311" y="7340981"/>
              <a:ext cx="4760929" cy="916624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51" name="Text Placeholder 13">
              <a:extLst>
                <a:ext uri="{FF2B5EF4-FFF2-40B4-BE49-F238E27FC236}">
                  <a16:creationId xmlns:a16="http://schemas.microsoft.com/office/drawing/2014/main" id="{8827C998-CAA7-1D42-5F70-600895590302}"/>
                </a:ext>
              </a:extLst>
            </p:cNvPr>
            <p:cNvSpPr txBox="1">
              <a:spLocks/>
            </p:cNvSpPr>
            <p:nvPr/>
          </p:nvSpPr>
          <p:spPr>
            <a:xfrm>
              <a:off x="4093652" y="7564462"/>
              <a:ext cx="2406060" cy="469660"/>
            </a:xfrm>
            <a:prstGeom prst="rect">
              <a:avLst/>
            </a:prstGeom>
          </p:spPr>
          <p:txBody>
            <a:bodyPr wrap="square" lIns="0" tIns="0" rIns="0" bIns="0">
              <a:noAutofit/>
            </a:bodyPr>
            <a:lstStyle>
              <a:lvl1pPr marL="0" indent="0" algn="l" defTabSz="914400" rtl="0" eaLnBrk="1" latinLnBrk="0" hangingPunct="1">
                <a:lnSpc>
                  <a:spcPct val="100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sz="1400" b="1" kern="120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950" b="0" dirty="0">
                  <a:solidFill>
                    <a:schemeClr val="tx2"/>
                  </a:solidFill>
                </a:rPr>
                <a:t>The sun is a renewable source of energy and has produced energy for</a:t>
              </a:r>
            </a:p>
            <a:p>
              <a:r>
                <a:rPr lang="en-US" sz="950" dirty="0">
                  <a:solidFill>
                    <a:schemeClr val="tx2"/>
                  </a:solidFill>
                </a:rPr>
                <a:t>BILLIONS</a:t>
              </a:r>
              <a:r>
                <a:rPr lang="en-US" sz="950" b="0" dirty="0">
                  <a:solidFill>
                    <a:schemeClr val="tx2"/>
                  </a:solidFill>
                </a:rPr>
                <a:t> of years!</a:t>
              </a:r>
            </a:p>
          </p:txBody>
        </p:sp>
        <p:sp>
          <p:nvSpPr>
            <p:cNvPr id="52" name="Rectangle: Rounded Corners 51">
              <a:extLst>
                <a:ext uri="{FF2B5EF4-FFF2-40B4-BE49-F238E27FC236}">
                  <a16:creationId xmlns:a16="http://schemas.microsoft.com/office/drawing/2014/main" id="{075F6A50-6F12-2862-C2F0-B6D5871654B6}"/>
                </a:ext>
              </a:extLst>
            </p:cNvPr>
            <p:cNvSpPr/>
            <p:nvPr/>
          </p:nvSpPr>
          <p:spPr>
            <a:xfrm>
              <a:off x="1042746" y="7340981"/>
              <a:ext cx="2781478" cy="916624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A08E980C-0681-9D7A-E622-ECD7206FE42B}"/>
                </a:ext>
              </a:extLst>
            </p:cNvPr>
            <p:cNvSpPr/>
            <p:nvPr/>
          </p:nvSpPr>
          <p:spPr>
            <a:xfrm>
              <a:off x="751256" y="7340981"/>
              <a:ext cx="907215" cy="916624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4" name="Text Placeholder 13">
              <a:extLst>
                <a:ext uri="{FF2B5EF4-FFF2-40B4-BE49-F238E27FC236}">
                  <a16:creationId xmlns:a16="http://schemas.microsoft.com/office/drawing/2014/main" id="{DB38805D-7DDA-8E5E-2979-20533A7C488A}"/>
                </a:ext>
              </a:extLst>
            </p:cNvPr>
            <p:cNvSpPr txBox="1">
              <a:spLocks/>
            </p:cNvSpPr>
            <p:nvPr/>
          </p:nvSpPr>
          <p:spPr>
            <a:xfrm>
              <a:off x="1790071" y="7691945"/>
              <a:ext cx="1867081" cy="258086"/>
            </a:xfrm>
            <a:prstGeom prst="rect">
              <a:avLst/>
            </a:prstGeom>
          </p:spPr>
          <p:txBody>
            <a:bodyPr wrap="square" lIns="0" tIns="0" rIns="0" bIns="0">
              <a:noAutofit/>
            </a:bodyPr>
            <a:lstStyle>
              <a:lvl1pPr marL="0" indent="0" algn="l" defTabSz="914400" rtl="0" eaLnBrk="1" latinLnBrk="0" hangingPunct="1">
                <a:lnSpc>
                  <a:spcPct val="100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sz="1400" b="1" kern="120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dirty="0">
                  <a:solidFill>
                    <a:schemeClr val="accent4">
                      <a:lumMod val="50000"/>
                    </a:schemeClr>
                  </a:solidFill>
                </a:rPr>
                <a:t>DID YOU KNOW?</a:t>
              </a:r>
              <a:endParaRPr lang="en-US" dirty="0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  <p:pic>
          <p:nvPicPr>
            <p:cNvPr id="84" name="Graphic 83" descr="House with solid fill">
              <a:extLst>
                <a:ext uri="{FF2B5EF4-FFF2-40B4-BE49-F238E27FC236}">
                  <a16:creationId xmlns:a16="http://schemas.microsoft.com/office/drawing/2014/main" id="{B91926C9-FFF8-AC90-1F72-BD1FE8E4298B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886529" y="6375739"/>
              <a:ext cx="654982" cy="654982"/>
            </a:xfrm>
            <a:prstGeom prst="rect">
              <a:avLst/>
            </a:prstGeom>
          </p:spPr>
        </p:pic>
        <p:pic>
          <p:nvPicPr>
            <p:cNvPr id="86" name="Graphic 85" descr="Sun with solid fill">
              <a:extLst>
                <a:ext uri="{FF2B5EF4-FFF2-40B4-BE49-F238E27FC236}">
                  <a16:creationId xmlns:a16="http://schemas.microsoft.com/office/drawing/2014/main" id="{3C776DA3-1745-7963-D385-C0194168D54C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907491" y="7501597"/>
              <a:ext cx="613152" cy="61315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08783514"/>
      </p:ext>
    </p:extLst>
  </p:cSld>
  <p:clrMapOvr>
    <a:masterClrMapping/>
  </p:clrMapOvr>
</p:sld>
</file>

<file path=ppt/theme/theme1.xml><?xml version="1.0" encoding="utf-8"?>
<a:theme xmlns:a="http://schemas.openxmlformats.org/drawingml/2006/main" name="Sonnedix Theme">
  <a:themeElements>
    <a:clrScheme name="Sonnedix">
      <a:dk1>
        <a:srgbClr val="000000"/>
      </a:dk1>
      <a:lt1>
        <a:srgbClr val="FFFFFF"/>
      </a:lt1>
      <a:dk2>
        <a:srgbClr val="28303A"/>
      </a:dk2>
      <a:lt2>
        <a:srgbClr val="F2F2F2"/>
      </a:lt2>
      <a:accent1>
        <a:srgbClr val="F89C41"/>
      </a:accent1>
      <a:accent2>
        <a:srgbClr val="C93C36"/>
      </a:accent2>
      <a:accent3>
        <a:srgbClr val="8F9E59"/>
      </a:accent3>
      <a:accent4>
        <a:srgbClr val="6EB3D6"/>
      </a:accent4>
      <a:accent5>
        <a:srgbClr val="6D8E9C"/>
      </a:accent5>
      <a:accent6>
        <a:srgbClr val="F3F3F3"/>
      </a:accent6>
      <a:hlink>
        <a:srgbClr val="6D8E9C"/>
      </a:hlink>
      <a:folHlink>
        <a:srgbClr val="98B3BB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7720</TotalTime>
  <Words>142</Words>
  <Application>Microsoft Office PowerPoint</Application>
  <PresentationFormat>Custom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Verdana</vt:lpstr>
      <vt:lpstr>Sonnedix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Anastasia Gkartzopoulou</dc:creator>
  <cp:lastModifiedBy>Giuliano Torrisi</cp:lastModifiedBy>
  <cp:revision>7</cp:revision>
  <dcterms:created xsi:type="dcterms:W3CDTF">2025-02-27T14:09:36Z</dcterms:created>
  <dcterms:modified xsi:type="dcterms:W3CDTF">2025-09-15T16:12:31Z</dcterms:modified>
</cp:coreProperties>
</file>