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0" r:id="rId1"/>
  </p:sldMasterIdLst>
  <p:notesMasterIdLst>
    <p:notesMasterId r:id="rId4"/>
  </p:notesMasterIdLst>
  <p:sldIdLst>
    <p:sldId id="258" r:id="rId2"/>
    <p:sldId id="259"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A9A15F-1636-874E-A18D-8F287E9FF0BA}" v="58" dt="2025-04-10T12:42:33.9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18" autoAdjust="0"/>
    <p:restoredTop sz="94422"/>
  </p:normalViewPr>
  <p:slideViewPr>
    <p:cSldViewPr snapToGrid="0">
      <p:cViewPr varScale="1">
        <p:scale>
          <a:sx n="75" d="100"/>
          <a:sy n="75" d="100"/>
        </p:scale>
        <p:origin x="3240" y="30"/>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0AC406-CD1F-554E-A1F8-9796690C30D5}" type="datetimeFigureOut">
              <a:rPr lang="en-US" smtClean="0"/>
              <a:t>9/19/2025</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0E57E7-62E1-2B4F-A3F0-FDEDF8982358}" type="slidenum">
              <a:rPr lang="en-US" smtClean="0"/>
              <a:t>‹#›</a:t>
            </a:fld>
            <a:endParaRPr lang="en-US"/>
          </a:p>
        </p:txBody>
      </p:sp>
    </p:spTree>
    <p:extLst>
      <p:ext uri="{BB962C8B-B14F-4D97-AF65-F5344CB8AC3E}">
        <p14:creationId xmlns:p14="http://schemas.microsoft.com/office/powerpoint/2010/main" val="1908258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1</a:t>
            </a:fld>
            <a:endParaRPr lang="en-US"/>
          </a:p>
        </p:txBody>
      </p:sp>
    </p:spTree>
    <p:extLst>
      <p:ext uri="{BB962C8B-B14F-4D97-AF65-F5344CB8AC3E}">
        <p14:creationId xmlns:p14="http://schemas.microsoft.com/office/powerpoint/2010/main" val="714134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5"/>
          </p:nvPr>
        </p:nvSpPr>
        <p:spPr/>
        <p:txBody>
          <a:bodyPr/>
          <a:lstStyle/>
          <a:p>
            <a:fld id="{E00E57E7-62E1-2B4F-A3F0-FDEDF8982358}" type="slidenum">
              <a:rPr lang="en-US" smtClean="0"/>
              <a:t>2</a:t>
            </a:fld>
            <a:endParaRPr lang="en-US"/>
          </a:p>
        </p:txBody>
      </p:sp>
    </p:spTree>
    <p:extLst>
      <p:ext uri="{BB962C8B-B14F-4D97-AF65-F5344CB8AC3E}">
        <p14:creationId xmlns:p14="http://schemas.microsoft.com/office/powerpoint/2010/main" val="27387731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A8625967-1B13-76EF-44DE-DACC7706405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27092"/>
            <a:ext cx="247650" cy="10745892"/>
          </a:xfrm>
          <a:prstGeom prst="rect">
            <a:avLst/>
          </a:prstGeom>
        </p:spPr>
      </p:pic>
      <p:pic>
        <p:nvPicPr>
          <p:cNvPr id="3" name="Picture 2" descr="A black and white logo&#10;&#10;AI-generated content may be incorrect.">
            <a:extLst>
              <a:ext uri="{FF2B5EF4-FFF2-40B4-BE49-F238E27FC236}">
                <a16:creationId xmlns:a16="http://schemas.microsoft.com/office/drawing/2014/main" id="{C49C738E-1D78-AEC5-7BCB-0764784915C7}"/>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78880" y="9852025"/>
            <a:ext cx="2154610" cy="676052"/>
          </a:xfrm>
          <a:prstGeom prst="rect">
            <a:avLst/>
          </a:prstGeom>
        </p:spPr>
      </p:pic>
      <p:sp>
        <p:nvSpPr>
          <p:cNvPr id="15" name="Text Placeholder 2">
            <a:extLst>
              <a:ext uri="{FF2B5EF4-FFF2-40B4-BE49-F238E27FC236}">
                <a16:creationId xmlns:a16="http://schemas.microsoft.com/office/drawing/2014/main" id="{68C3B7A6-A8AC-8554-4CD9-EC2098A8386C}"/>
              </a:ext>
            </a:extLst>
          </p:cNvPr>
          <p:cNvSpPr>
            <a:spLocks noGrp="1"/>
          </p:cNvSpPr>
          <p:nvPr>
            <p:ph type="body" sz="quarter" idx="10" hasCustomPrompt="1"/>
          </p:nvPr>
        </p:nvSpPr>
        <p:spPr>
          <a:xfrm>
            <a:off x="750793" y="1099590"/>
            <a:ext cx="4446849" cy="984885"/>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a:t>
            </a:r>
            <a:br>
              <a:rPr lang="en-GB" dirty="0"/>
            </a:br>
            <a:r>
              <a:rPr lang="en-GB" dirty="0"/>
              <a:t>to add title</a:t>
            </a:r>
            <a:endParaRPr lang="en-US" dirty="0"/>
          </a:p>
        </p:txBody>
      </p:sp>
      <p:sp>
        <p:nvSpPr>
          <p:cNvPr id="16" name="Text Placeholder 8">
            <a:extLst>
              <a:ext uri="{FF2B5EF4-FFF2-40B4-BE49-F238E27FC236}">
                <a16:creationId xmlns:a16="http://schemas.microsoft.com/office/drawing/2014/main" id="{E1883477-8518-53E5-8608-5CB5966218C0}"/>
              </a:ext>
            </a:extLst>
          </p:cNvPr>
          <p:cNvSpPr>
            <a:spLocks noGrp="1"/>
          </p:cNvSpPr>
          <p:nvPr>
            <p:ph type="body" sz="quarter" idx="11" hasCustomPrompt="1"/>
          </p:nvPr>
        </p:nvSpPr>
        <p:spPr>
          <a:xfrm>
            <a:off x="722313" y="2235200"/>
            <a:ext cx="4459287" cy="342900"/>
          </a:xfrm>
          <a:prstGeom prst="rect">
            <a:avLst/>
          </a:prstGeom>
        </p:spPr>
        <p:txBody>
          <a:bodyPr lIns="0"/>
          <a:lstStyle>
            <a:lvl1pPr marL="0" indent="0">
              <a:buNone/>
              <a:defRPr sz="16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subtitle</a:t>
            </a:r>
            <a:endParaRPr lang="en-US" dirty="0"/>
          </a:p>
        </p:txBody>
      </p:sp>
      <p:sp>
        <p:nvSpPr>
          <p:cNvPr id="17" name="Text Placeholder 12">
            <a:extLst>
              <a:ext uri="{FF2B5EF4-FFF2-40B4-BE49-F238E27FC236}">
                <a16:creationId xmlns:a16="http://schemas.microsoft.com/office/drawing/2014/main" id="{81C78E8D-902D-456F-336E-C6C36C902D58}"/>
              </a:ext>
            </a:extLst>
          </p:cNvPr>
          <p:cNvSpPr>
            <a:spLocks noGrp="1"/>
          </p:cNvSpPr>
          <p:nvPr>
            <p:ph type="body" sz="quarter" idx="12" hasCustomPrompt="1"/>
          </p:nvPr>
        </p:nvSpPr>
        <p:spPr>
          <a:xfrm>
            <a:off x="722313" y="3079750"/>
            <a:ext cx="4459287" cy="247650"/>
          </a:xfrm>
          <a:prstGeom prst="rect">
            <a:avLst/>
          </a:prstGeom>
        </p:spPr>
        <p:txBody>
          <a:bodyPr lIns="0"/>
          <a:lstStyle>
            <a:lvl1pPr marL="0" indent="0">
              <a:buNone/>
              <a:defRPr sz="1400" b="1"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dirty="0"/>
              <a:t>Click here to add body text title</a:t>
            </a:r>
            <a:endParaRPr lang="en-US" dirty="0"/>
          </a:p>
        </p:txBody>
      </p:sp>
      <p:sp>
        <p:nvSpPr>
          <p:cNvPr id="18" name="Text Placeholder 7">
            <a:extLst>
              <a:ext uri="{FF2B5EF4-FFF2-40B4-BE49-F238E27FC236}">
                <a16:creationId xmlns:a16="http://schemas.microsoft.com/office/drawing/2014/main" id="{91D2C5EA-BE39-1FA9-59DD-19F356D83A03}"/>
              </a:ext>
            </a:extLst>
          </p:cNvPr>
          <p:cNvSpPr>
            <a:spLocks noGrp="1"/>
          </p:cNvSpPr>
          <p:nvPr>
            <p:ph type="body" sz="quarter" idx="16" hasCustomPrompt="1"/>
          </p:nvPr>
        </p:nvSpPr>
        <p:spPr>
          <a:xfrm>
            <a:off x="719667" y="3420533"/>
            <a:ext cx="4471765" cy="2582061"/>
          </a:xfrm>
          <a:prstGeom prst="rect">
            <a:avLst/>
          </a:prstGeom>
        </p:spPr>
        <p:txBody>
          <a:bodyPr lIns="0" tIns="0" rIns="0" bIns="0"/>
          <a:lstStyle>
            <a:lvl1pPr marL="222250" indent="-222250">
              <a:lnSpc>
                <a:spcPct val="100000"/>
              </a:lnSpc>
              <a:spcBef>
                <a:spcPts val="0"/>
              </a:spcBef>
              <a:buFont typeface="Arial" panose="020B0604020202020204" pitchFamily="34" charset="0"/>
              <a:buChar char="•"/>
              <a:tabLst/>
              <a:defRPr sz="14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buFont typeface="Arial" panose="020B0604020202020204" pitchFamily="34" charset="0"/>
              <a:buChar char="•"/>
              <a:tabLst/>
              <a:defRPr sz="13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buFont typeface="Arial" panose="020B0604020202020204" pitchFamily="34" charset="0"/>
              <a:buChar char="•"/>
              <a:tabLst/>
              <a:defRPr sz="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buFont typeface="Arial" panose="020B0604020202020204" pitchFamily="34" charset="0"/>
              <a:buChar char="•"/>
              <a:tabLst/>
              <a:defRPr sz="11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buFont typeface="Arial" panose="020B0604020202020204" pitchFamily="34" charset="0"/>
              <a:buChar char="•"/>
              <a:tabLst/>
              <a:defRPr sz="10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tabLst/>
              <a:defRPr sz="900">
                <a:latin typeface="Verdana" panose="020B0604030504040204" pitchFamily="34" charset="0"/>
                <a:ea typeface="Verdana" panose="020B0604030504040204" pitchFamily="34" charset="0"/>
                <a:cs typeface="Verdana" panose="020B0604030504040204" pitchFamily="34" charset="0"/>
              </a:defRPr>
            </a:lvl6pPr>
            <a:lvl7pPr>
              <a:defRPr/>
            </a:lvl7pPr>
            <a:lvl8pPr marL="0" indent="0">
              <a:buFont typeface="Arial" panose="020B0604020202020204" pitchFamily="34" charset="0"/>
              <a:buNone/>
              <a:defRPr/>
            </a:lvl8pPr>
          </a:lstStyle>
          <a:p>
            <a:pPr lvl="0"/>
            <a:r>
              <a:rPr lang="en-GB" dirty="0"/>
              <a:t>Click here to add body text</a:t>
            </a:r>
          </a:p>
        </p:txBody>
      </p:sp>
    </p:spTree>
    <p:extLst>
      <p:ext uri="{BB962C8B-B14F-4D97-AF65-F5344CB8AC3E}">
        <p14:creationId xmlns:p14="http://schemas.microsoft.com/office/powerpoint/2010/main" val="240459546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7226725"/>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368" userDrawn="1">
          <p15:clr>
            <a:srgbClr val="F26B43"/>
          </p15:clr>
        </p15:guide>
        <p15:guide id="2" pos="2381"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_rels/slide2.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6.png"/><Relationship Id="rId7" Type="http://schemas.openxmlformats.org/officeDocument/2006/relationships/image" Target="../media/image14.png"/><Relationship Id="rId12" Type="http://schemas.openxmlformats.org/officeDocument/2006/relationships/image" Target="../media/image19.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3.sv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7.sv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2">
            <a:extLst>
              <a:ext uri="{FF2B5EF4-FFF2-40B4-BE49-F238E27FC236}">
                <a16:creationId xmlns:a16="http://schemas.microsoft.com/office/drawing/2014/main" id="{5366AB58-61B6-2ED1-D03F-E000FC5C2A76}"/>
              </a:ext>
            </a:extLst>
          </p:cNvPr>
          <p:cNvSpPr>
            <a:spLocks noGrp="1"/>
          </p:cNvSpPr>
          <p:nvPr>
            <p:ph type="body" sz="quarter" idx="10" hasCustomPrompt="1"/>
          </p:nvPr>
        </p:nvSpPr>
        <p:spPr>
          <a:xfrm>
            <a:off x="719667" y="870369"/>
            <a:ext cx="4446849" cy="1354217"/>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sz="4400" b="1" dirty="0">
                <a:solidFill>
                  <a:schemeClr val="accent2"/>
                </a:solidFill>
              </a:rPr>
              <a:t>CLASSROOM LESSON PLAN</a:t>
            </a:r>
            <a:endParaRPr lang="en-US" sz="4400" b="1" dirty="0">
              <a:solidFill>
                <a:schemeClr val="accent2"/>
              </a:solidFill>
            </a:endParaRPr>
          </a:p>
        </p:txBody>
      </p:sp>
      <p:sp>
        <p:nvSpPr>
          <p:cNvPr id="19" name="Text Placeholder 8">
            <a:extLst>
              <a:ext uri="{FF2B5EF4-FFF2-40B4-BE49-F238E27FC236}">
                <a16:creationId xmlns:a16="http://schemas.microsoft.com/office/drawing/2014/main" id="{23DAA7FA-ADA1-938D-F75C-3967D6F81FF6}"/>
              </a:ext>
            </a:extLst>
          </p:cNvPr>
          <p:cNvSpPr>
            <a:spLocks noGrp="1"/>
          </p:cNvSpPr>
          <p:nvPr>
            <p:ph type="body" sz="quarter" idx="11" hasCustomPrompt="1"/>
          </p:nvPr>
        </p:nvSpPr>
        <p:spPr>
          <a:xfrm>
            <a:off x="722313" y="501222"/>
            <a:ext cx="4797954" cy="369147"/>
          </a:xfrm>
          <a:prstGeom prst="rect">
            <a:avLst/>
          </a:prstGeom>
        </p:spPr>
        <p:txBody>
          <a:bodyPr lIns="0"/>
          <a:lstStyle>
            <a:lvl1pPr marL="0" indent="0">
              <a:buNone/>
              <a:defRPr sz="16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b="1" dirty="0"/>
              <a:t>SONNEDIX SUSTAINABILITY ACADEMY:</a:t>
            </a:r>
            <a:endParaRPr lang="en-US" b="1" dirty="0"/>
          </a:p>
        </p:txBody>
      </p:sp>
      <p:sp>
        <p:nvSpPr>
          <p:cNvPr id="21" name="Text Placeholder 7">
            <a:extLst>
              <a:ext uri="{FF2B5EF4-FFF2-40B4-BE49-F238E27FC236}">
                <a16:creationId xmlns:a16="http://schemas.microsoft.com/office/drawing/2014/main" id="{0C6166B1-8581-41F0-9792-AC6425D79962}"/>
              </a:ext>
            </a:extLst>
          </p:cNvPr>
          <p:cNvSpPr>
            <a:spLocks noGrp="1"/>
          </p:cNvSpPr>
          <p:nvPr>
            <p:ph type="body" sz="quarter" idx="16" hasCustomPrompt="1"/>
          </p:nvPr>
        </p:nvSpPr>
        <p:spPr>
          <a:xfrm>
            <a:off x="719667" y="3991761"/>
            <a:ext cx="2765213" cy="430107"/>
          </a:xfrm>
          <a:prstGeom prst="rect">
            <a:avLst/>
          </a:prstGeom>
        </p:spPr>
        <p:txBody>
          <a:bodyPr lIns="0" tIns="0" rIns="0" bIns="0"/>
          <a:lstStyle>
            <a:lvl1pPr marL="222250" indent="-222250">
              <a:lnSpc>
                <a:spcPct val="100000"/>
              </a:lnSpc>
              <a:spcBef>
                <a:spcPts val="0"/>
              </a:spcBef>
              <a:buFont typeface="Arial" panose="020B0604020202020204" pitchFamily="34" charset="0"/>
              <a:buChar char="•"/>
              <a:tabLst/>
              <a:defRPr sz="14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buFont typeface="Arial" panose="020B0604020202020204" pitchFamily="34" charset="0"/>
              <a:buChar char="•"/>
              <a:tabLst/>
              <a:defRPr sz="13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buFont typeface="Arial" panose="020B0604020202020204" pitchFamily="34" charset="0"/>
              <a:buChar char="•"/>
              <a:tabLst/>
              <a:defRPr sz="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buFont typeface="Arial" panose="020B0604020202020204" pitchFamily="34" charset="0"/>
              <a:buChar char="•"/>
              <a:tabLst/>
              <a:defRPr sz="11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buFont typeface="Arial" panose="020B0604020202020204" pitchFamily="34" charset="0"/>
              <a:buChar char="•"/>
              <a:tabLst/>
              <a:defRPr sz="10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tabLst/>
              <a:defRPr sz="900">
                <a:latin typeface="Verdana" panose="020B0604030504040204" pitchFamily="34" charset="0"/>
                <a:ea typeface="Verdana" panose="020B0604030504040204" pitchFamily="34" charset="0"/>
                <a:cs typeface="Verdana" panose="020B0604030504040204" pitchFamily="34" charset="0"/>
              </a:defRPr>
            </a:lvl6pPr>
            <a:lvl7pPr>
              <a:defRPr/>
            </a:lvl7pPr>
            <a:lvl8pPr marL="0" indent="0">
              <a:buFont typeface="Arial" panose="020B0604020202020204" pitchFamily="34" charset="0"/>
              <a:buNone/>
              <a:defRPr/>
            </a:lvl8pPr>
          </a:lstStyle>
          <a:p>
            <a:pPr marL="0" lvl="0" indent="0">
              <a:buNone/>
            </a:pPr>
            <a:r>
              <a:rPr lang="en-US" sz="950" dirty="0"/>
              <a:t>Start off the lesson by brainstorming a list of</a:t>
            </a:r>
          </a:p>
          <a:p>
            <a:pPr marL="0" lvl="0" indent="0">
              <a:buNone/>
            </a:pPr>
            <a:r>
              <a:rPr lang="en-US" sz="950" dirty="0"/>
              <a:t>ideas about where and when we use energy.</a:t>
            </a:r>
          </a:p>
          <a:p>
            <a:pPr marL="0" lvl="0" indent="0">
              <a:buNone/>
            </a:pPr>
            <a:r>
              <a:rPr lang="en-US" sz="950" dirty="0"/>
              <a:t>We use energy all of the time! To walk, to talk, to power appliances/vehicles/lights, etc.</a:t>
            </a:r>
            <a:endParaRPr lang="en-GB" sz="950" dirty="0"/>
          </a:p>
        </p:txBody>
      </p:sp>
      <p:sp>
        <p:nvSpPr>
          <p:cNvPr id="22" name="Text Placeholder 8">
            <a:extLst>
              <a:ext uri="{FF2B5EF4-FFF2-40B4-BE49-F238E27FC236}">
                <a16:creationId xmlns:a16="http://schemas.microsoft.com/office/drawing/2014/main" id="{97CA67DC-E681-B8F4-A4EF-ADC390C16342}"/>
              </a:ext>
            </a:extLst>
          </p:cNvPr>
          <p:cNvSpPr txBox="1">
            <a:spLocks/>
          </p:cNvSpPr>
          <p:nvPr/>
        </p:nvSpPr>
        <p:spPr>
          <a:xfrm>
            <a:off x="722313" y="3607005"/>
            <a:ext cx="4797954" cy="369147"/>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sz="2000" b="1" dirty="0"/>
              <a:t>Introduction: energy</a:t>
            </a:r>
            <a:endParaRPr lang="en-US" sz="2000" b="1" dirty="0"/>
          </a:p>
        </p:txBody>
      </p:sp>
      <p:cxnSp>
        <p:nvCxnSpPr>
          <p:cNvPr id="44" name="Straight Connector 43">
            <a:extLst>
              <a:ext uri="{FF2B5EF4-FFF2-40B4-BE49-F238E27FC236}">
                <a16:creationId xmlns:a16="http://schemas.microsoft.com/office/drawing/2014/main" id="{12A4A550-F09D-4B65-4E33-B770DD34599E}"/>
              </a:ext>
            </a:extLst>
          </p:cNvPr>
          <p:cNvCxnSpPr>
            <a:cxnSpLocks/>
          </p:cNvCxnSpPr>
          <p:nvPr/>
        </p:nvCxnSpPr>
        <p:spPr>
          <a:xfrm>
            <a:off x="719667" y="4782247"/>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pic>
        <p:nvPicPr>
          <p:cNvPr id="107" name="Graphic 106">
            <a:extLst>
              <a:ext uri="{FF2B5EF4-FFF2-40B4-BE49-F238E27FC236}">
                <a16:creationId xmlns:a16="http://schemas.microsoft.com/office/drawing/2014/main" id="{8797189E-F5D2-1F38-0F0F-CEA67B4B933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03163" y="8483082"/>
            <a:ext cx="247650" cy="247650"/>
          </a:xfrm>
          <a:prstGeom prst="rect">
            <a:avLst/>
          </a:prstGeom>
        </p:spPr>
      </p:pic>
      <p:sp>
        <p:nvSpPr>
          <p:cNvPr id="2" name="Rectangle: Rounded Corners 1">
            <a:extLst>
              <a:ext uri="{FF2B5EF4-FFF2-40B4-BE49-F238E27FC236}">
                <a16:creationId xmlns:a16="http://schemas.microsoft.com/office/drawing/2014/main" id="{90A1F190-4ABA-F189-977F-E8B978527021}"/>
              </a:ext>
            </a:extLst>
          </p:cNvPr>
          <p:cNvSpPr/>
          <p:nvPr/>
        </p:nvSpPr>
        <p:spPr>
          <a:xfrm>
            <a:off x="719667" y="2347484"/>
            <a:ext cx="6398762" cy="1066276"/>
          </a:xfrm>
          <a:prstGeom prst="roundRect">
            <a:avLst>
              <a:gd name="adj" fmla="val 5749"/>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Text Placeholder 7">
            <a:extLst>
              <a:ext uri="{FF2B5EF4-FFF2-40B4-BE49-F238E27FC236}">
                <a16:creationId xmlns:a16="http://schemas.microsoft.com/office/drawing/2014/main" id="{08729353-2B75-8D18-31CC-A58968C4B938}"/>
              </a:ext>
            </a:extLst>
          </p:cNvPr>
          <p:cNvSpPr txBox="1">
            <a:spLocks/>
          </p:cNvSpPr>
          <p:nvPr/>
        </p:nvSpPr>
        <p:spPr>
          <a:xfrm>
            <a:off x="4102947" y="2513913"/>
            <a:ext cx="2765213" cy="79495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OVERVIEW: </a:t>
            </a:r>
            <a:r>
              <a:rPr lang="en-US" sz="950" dirty="0"/>
              <a:t>This lesson plan focus around</a:t>
            </a:r>
          </a:p>
          <a:p>
            <a:pPr marL="0" indent="0">
              <a:buFont typeface="Arial" panose="020B0604020202020204" pitchFamily="34" charset="0"/>
              <a:buNone/>
            </a:pPr>
            <a:r>
              <a:rPr lang="en-US" sz="950" dirty="0"/>
              <a:t>4 key topics, with activities for each. The plan covers renewable energy, solar energy, </a:t>
            </a:r>
            <a:r>
              <a:rPr lang="en-US" sz="950" dirty="0" err="1"/>
              <a:t>whysolar</a:t>
            </a:r>
            <a:r>
              <a:rPr lang="en-US" sz="950" dirty="0"/>
              <a:t> energy is important, and what the</a:t>
            </a:r>
          </a:p>
          <a:p>
            <a:pPr marL="0" indent="0">
              <a:buFont typeface="Arial" panose="020B0604020202020204" pitchFamily="34" charset="0"/>
              <a:buNone/>
            </a:pPr>
            <a:r>
              <a:rPr lang="en-US" sz="950" dirty="0"/>
              <a:t>children can do to conserve energy.</a:t>
            </a:r>
            <a:endParaRPr lang="en-GB" sz="950" dirty="0"/>
          </a:p>
        </p:txBody>
      </p:sp>
      <p:sp>
        <p:nvSpPr>
          <p:cNvPr id="5" name="Text Placeholder 7">
            <a:extLst>
              <a:ext uri="{FF2B5EF4-FFF2-40B4-BE49-F238E27FC236}">
                <a16:creationId xmlns:a16="http://schemas.microsoft.com/office/drawing/2014/main" id="{51274A58-FE66-9BA4-299F-374C6974D3EB}"/>
              </a:ext>
            </a:extLst>
          </p:cNvPr>
          <p:cNvSpPr txBox="1">
            <a:spLocks/>
          </p:cNvSpPr>
          <p:nvPr/>
        </p:nvSpPr>
        <p:spPr>
          <a:xfrm>
            <a:off x="967737" y="2513913"/>
            <a:ext cx="1467272" cy="178487"/>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TIME: </a:t>
            </a:r>
            <a:r>
              <a:rPr lang="en-US" sz="950" dirty="0"/>
              <a:t>45-60 minutes</a:t>
            </a:r>
            <a:endParaRPr lang="en-GB" sz="950" dirty="0"/>
          </a:p>
        </p:txBody>
      </p:sp>
      <p:sp>
        <p:nvSpPr>
          <p:cNvPr id="6" name="Text Placeholder 7">
            <a:extLst>
              <a:ext uri="{FF2B5EF4-FFF2-40B4-BE49-F238E27FC236}">
                <a16:creationId xmlns:a16="http://schemas.microsoft.com/office/drawing/2014/main" id="{704CF04E-D01F-CA58-9ADD-3DC16E03AAC7}"/>
              </a:ext>
            </a:extLst>
          </p:cNvPr>
          <p:cNvSpPr txBox="1">
            <a:spLocks/>
          </p:cNvSpPr>
          <p:nvPr/>
        </p:nvSpPr>
        <p:spPr>
          <a:xfrm>
            <a:off x="4029657" y="3969587"/>
            <a:ext cx="2046023" cy="652968"/>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Ask the question:</a:t>
            </a:r>
          </a:p>
          <a:p>
            <a:pPr marL="0" indent="0">
              <a:buFont typeface="Arial" panose="020B0604020202020204" pitchFamily="34" charset="0"/>
              <a:buNone/>
            </a:pPr>
            <a:r>
              <a:rPr lang="en-US" sz="950" dirty="0"/>
              <a:t>Where do we get our energy? This leads into the topic of renewable energy.</a:t>
            </a:r>
            <a:endParaRPr lang="en-GB" sz="950" dirty="0"/>
          </a:p>
        </p:txBody>
      </p:sp>
      <p:pic>
        <p:nvPicPr>
          <p:cNvPr id="11" name="Graphic 10">
            <a:extLst>
              <a:ext uri="{FF2B5EF4-FFF2-40B4-BE49-F238E27FC236}">
                <a16:creationId xmlns:a16="http://schemas.microsoft.com/office/drawing/2014/main" id="{A059889E-61DC-8620-9FED-9E59D7D4905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992466" y="951901"/>
            <a:ext cx="1125963" cy="1125963"/>
          </a:xfrm>
          <a:prstGeom prst="rect">
            <a:avLst/>
          </a:prstGeom>
        </p:spPr>
      </p:pic>
      <p:pic>
        <p:nvPicPr>
          <p:cNvPr id="14" name="Graphic 13">
            <a:extLst>
              <a:ext uri="{FF2B5EF4-FFF2-40B4-BE49-F238E27FC236}">
                <a16:creationId xmlns:a16="http://schemas.microsoft.com/office/drawing/2014/main" id="{C313CCB9-2C49-C171-31E6-125842D19D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295588" y="3587081"/>
            <a:ext cx="1266825" cy="1028700"/>
          </a:xfrm>
          <a:prstGeom prst="rect">
            <a:avLst/>
          </a:prstGeom>
        </p:spPr>
      </p:pic>
      <p:sp>
        <p:nvSpPr>
          <p:cNvPr id="15" name="Text Placeholder 7">
            <a:extLst>
              <a:ext uri="{FF2B5EF4-FFF2-40B4-BE49-F238E27FC236}">
                <a16:creationId xmlns:a16="http://schemas.microsoft.com/office/drawing/2014/main" id="{38EF1FEE-EA32-901E-D551-6AB729B7BD13}"/>
              </a:ext>
            </a:extLst>
          </p:cNvPr>
          <p:cNvSpPr txBox="1">
            <a:spLocks/>
          </p:cNvSpPr>
          <p:nvPr/>
        </p:nvSpPr>
        <p:spPr>
          <a:xfrm>
            <a:off x="719667" y="5516231"/>
            <a:ext cx="2721186" cy="4498133"/>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1100" dirty="0"/>
              <a:t>This topic introduces the concept of renewable energy.</a:t>
            </a:r>
            <a:br>
              <a:rPr lang="en-US" sz="950" dirty="0"/>
            </a:br>
            <a:endParaRPr lang="en-US" sz="950" dirty="0"/>
          </a:p>
          <a:p>
            <a:pPr marL="0" indent="0">
              <a:buFont typeface="Arial" panose="020B0604020202020204" pitchFamily="34" charset="0"/>
              <a:buNone/>
            </a:pPr>
            <a:r>
              <a:rPr lang="en-US" sz="950" b="1" dirty="0"/>
              <a:t>Background:</a:t>
            </a:r>
          </a:p>
          <a:p>
            <a:pPr marL="0" indent="0">
              <a:buFont typeface="Arial" panose="020B0604020202020204" pitchFamily="34" charset="0"/>
              <a:buNone/>
            </a:pPr>
            <a:r>
              <a:rPr lang="en-US" sz="950" dirty="0"/>
              <a:t>There are many different types of energy, and some of these are called renewable. These energies can be </a:t>
            </a:r>
            <a:r>
              <a:rPr lang="en-US" sz="950" dirty="0" err="1"/>
              <a:t>replen</a:t>
            </a:r>
            <a:r>
              <a:rPr lang="en-US" sz="950" dirty="0"/>
              <a:t>- </a:t>
            </a:r>
            <a:r>
              <a:rPr lang="en-US" sz="950" dirty="0" err="1"/>
              <a:t>ished</a:t>
            </a:r>
            <a:r>
              <a:rPr lang="en-US" sz="950" dirty="0"/>
              <a:t> but natural sources in a fairly short amount of time. Examples are energy from the sun, wind or water, which rely on energy from sources that are endless. Fossil fuels are non-renewable energy sources, which do not renew or replenish in a short period of time. Once they have been used up, they are gone. These have been the main sources of energy in </a:t>
            </a:r>
            <a:r>
              <a:rPr lang="en-US" sz="950" dirty="0" err="1"/>
              <a:t>industrialised</a:t>
            </a:r>
            <a:r>
              <a:rPr lang="en-US" sz="950" dirty="0"/>
              <a:t> countries for about 200 years. We can </a:t>
            </a:r>
            <a:r>
              <a:rPr lang="en-US" sz="950" dirty="0" err="1"/>
              <a:t>categorise</a:t>
            </a:r>
            <a:r>
              <a:rPr lang="en-US" sz="950" dirty="0"/>
              <a:t> different energy sources into the categories of renewable or non-renewable energy sources. Most energy comes from fossil fuels (such as coal and oil), which came from the fossils of plants and animals that were alive millions of years ago. Because non- renewable energy sources come from materials that are buried underground, it is hard to know exactly how much remains. Experts can predict the number of years of each source we have left, but the exact number will depend on how many new discoveries are made and the rate at which the energy is consumed. It is important to start looking at alternative energy sources.</a:t>
            </a:r>
            <a:endParaRPr lang="en-GB" sz="950" dirty="0"/>
          </a:p>
        </p:txBody>
      </p:sp>
      <p:sp>
        <p:nvSpPr>
          <p:cNvPr id="16" name="Text Placeholder 8">
            <a:extLst>
              <a:ext uri="{FF2B5EF4-FFF2-40B4-BE49-F238E27FC236}">
                <a16:creationId xmlns:a16="http://schemas.microsoft.com/office/drawing/2014/main" id="{611980B8-C906-62F4-63F9-B93F5A493D95}"/>
              </a:ext>
            </a:extLst>
          </p:cNvPr>
          <p:cNvSpPr txBox="1">
            <a:spLocks/>
          </p:cNvSpPr>
          <p:nvPr/>
        </p:nvSpPr>
        <p:spPr>
          <a:xfrm>
            <a:off x="722313" y="4914533"/>
            <a:ext cx="2975927" cy="514283"/>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Topic 1: renewable or non-renewable?</a:t>
            </a:r>
            <a:endParaRPr lang="en-US" b="1" dirty="0"/>
          </a:p>
        </p:txBody>
      </p:sp>
      <p:sp>
        <p:nvSpPr>
          <p:cNvPr id="20" name="Text Placeholder 7">
            <a:extLst>
              <a:ext uri="{FF2B5EF4-FFF2-40B4-BE49-F238E27FC236}">
                <a16:creationId xmlns:a16="http://schemas.microsoft.com/office/drawing/2014/main" id="{E0A3B0F0-4CEB-7A3B-AE3F-8288E49A4C77}"/>
              </a:ext>
            </a:extLst>
          </p:cNvPr>
          <p:cNvSpPr txBox="1">
            <a:spLocks/>
          </p:cNvSpPr>
          <p:nvPr/>
        </p:nvSpPr>
        <p:spPr>
          <a:xfrm>
            <a:off x="3752427" y="6430807"/>
            <a:ext cx="3535680" cy="1874993"/>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Background:</a:t>
            </a:r>
          </a:p>
          <a:p>
            <a:pPr marL="0" indent="0">
              <a:buFont typeface="Arial" panose="020B0604020202020204" pitchFamily="34" charset="0"/>
              <a:buNone/>
            </a:pPr>
            <a:r>
              <a:rPr lang="en-US" sz="950" dirty="0"/>
              <a:t>The sun is full of energy, and solar energy comes from the sunlight that reaches the Earth! The amount of sunlight that reaches earth varies depending on location, time of day, time of year, and weather conditions. The sun has produced energy for billions of years. This means that solar energy has been used by people for hundreds of years to cook food, keep warm, and to dry closed.</a:t>
            </a:r>
          </a:p>
          <a:p>
            <a:pPr marL="0" indent="0">
              <a:buFont typeface="Arial" panose="020B0604020202020204" pitchFamily="34" charset="0"/>
              <a:buNone/>
            </a:pPr>
            <a:endParaRPr lang="en-US" sz="950" dirty="0"/>
          </a:p>
          <a:p>
            <a:pPr marL="0" indent="0">
              <a:buFont typeface="Arial" panose="020B0604020202020204" pitchFamily="34" charset="0"/>
              <a:buNone/>
            </a:pPr>
            <a:r>
              <a:rPr lang="en-US" sz="950" dirty="0"/>
              <a:t>Today the suns energy is also used to create electricity. Solar cells turn energy from the sun into electricity, and to- </a:t>
            </a:r>
            <a:r>
              <a:rPr lang="en-US" sz="950" dirty="0" err="1"/>
              <a:t>gether</a:t>
            </a:r>
            <a:r>
              <a:rPr lang="en-US" sz="950" dirty="0"/>
              <a:t> these cells make solar panels. Solar energy can be used to power anything that needs electricity!</a:t>
            </a:r>
            <a:endParaRPr lang="en-GB" sz="950" dirty="0"/>
          </a:p>
        </p:txBody>
      </p:sp>
      <p:sp>
        <p:nvSpPr>
          <p:cNvPr id="23" name="Text Placeholder 8">
            <a:extLst>
              <a:ext uri="{FF2B5EF4-FFF2-40B4-BE49-F238E27FC236}">
                <a16:creationId xmlns:a16="http://schemas.microsoft.com/office/drawing/2014/main" id="{DC19341B-10BB-7FAA-4A5E-681E87602491}"/>
              </a:ext>
            </a:extLst>
          </p:cNvPr>
          <p:cNvSpPr txBox="1">
            <a:spLocks/>
          </p:cNvSpPr>
          <p:nvPr/>
        </p:nvSpPr>
        <p:spPr>
          <a:xfrm>
            <a:off x="3752427" y="6028454"/>
            <a:ext cx="2975927" cy="334242"/>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Topic 2: solar energy</a:t>
            </a:r>
            <a:endParaRPr lang="en-US" b="1" dirty="0"/>
          </a:p>
        </p:txBody>
      </p:sp>
      <p:sp>
        <p:nvSpPr>
          <p:cNvPr id="24" name="Text Placeholder 7">
            <a:extLst>
              <a:ext uri="{FF2B5EF4-FFF2-40B4-BE49-F238E27FC236}">
                <a16:creationId xmlns:a16="http://schemas.microsoft.com/office/drawing/2014/main" id="{64E50C60-40D3-6442-28AC-6C804CAB73DD}"/>
              </a:ext>
            </a:extLst>
          </p:cNvPr>
          <p:cNvSpPr txBox="1">
            <a:spLocks/>
          </p:cNvSpPr>
          <p:nvPr/>
        </p:nvSpPr>
        <p:spPr>
          <a:xfrm>
            <a:off x="3752427" y="5307028"/>
            <a:ext cx="3489827" cy="716822"/>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dirty="0"/>
              <a:t>Take the worksheet and look at activity 1, cut and stick! In this activity, pupils are asked to cut out the different sources of energy and stick them into the correct column: renewable or non-renewable.</a:t>
            </a:r>
            <a:endParaRPr lang="en-GB" sz="950" dirty="0"/>
          </a:p>
        </p:txBody>
      </p:sp>
      <p:sp>
        <p:nvSpPr>
          <p:cNvPr id="27" name="Rectangle: Rounded Corners 26">
            <a:extLst>
              <a:ext uri="{FF2B5EF4-FFF2-40B4-BE49-F238E27FC236}">
                <a16:creationId xmlns:a16="http://schemas.microsoft.com/office/drawing/2014/main" id="{581D944F-1DD8-882B-71BF-CD32E6F6AC44}"/>
              </a:ext>
            </a:extLst>
          </p:cNvPr>
          <p:cNvSpPr/>
          <p:nvPr/>
        </p:nvSpPr>
        <p:spPr>
          <a:xfrm>
            <a:off x="3752427" y="4956014"/>
            <a:ext cx="1612583" cy="234365"/>
          </a:xfrm>
          <a:prstGeom prst="roundRect">
            <a:avLst>
              <a:gd name="adj" fmla="val 25373"/>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900" b="1" dirty="0">
                <a:latin typeface="Verdana" panose="020B0604030504040204" pitchFamily="34" charset="0"/>
                <a:ea typeface="Verdana" panose="020B0604030504040204" pitchFamily="34" charset="0"/>
              </a:rPr>
              <a:t>Activity: cut and stick</a:t>
            </a:r>
          </a:p>
        </p:txBody>
      </p:sp>
      <p:sp>
        <p:nvSpPr>
          <p:cNvPr id="28" name="Text Placeholder 7">
            <a:extLst>
              <a:ext uri="{FF2B5EF4-FFF2-40B4-BE49-F238E27FC236}">
                <a16:creationId xmlns:a16="http://schemas.microsoft.com/office/drawing/2014/main" id="{F5FA61ED-77FF-723D-C177-CC829199874F}"/>
              </a:ext>
            </a:extLst>
          </p:cNvPr>
          <p:cNvSpPr txBox="1">
            <a:spLocks/>
          </p:cNvSpPr>
          <p:nvPr/>
        </p:nvSpPr>
        <p:spPr>
          <a:xfrm>
            <a:off x="3752427" y="8830714"/>
            <a:ext cx="3489827" cy="716822"/>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dirty="0"/>
              <a:t>Ask the pupils to complete the fill the gaps activity to see what they have learnt about solar energy and renewable/ non-renewable energy.</a:t>
            </a:r>
          </a:p>
          <a:p>
            <a:pPr marL="0" indent="0">
              <a:buFont typeface="Arial" panose="020B0604020202020204" pitchFamily="34" charset="0"/>
              <a:buNone/>
            </a:pPr>
            <a:endParaRPr lang="en-US" sz="950" dirty="0"/>
          </a:p>
          <a:p>
            <a:pPr marL="0" indent="0">
              <a:buFont typeface="Arial" panose="020B0604020202020204" pitchFamily="34" charset="0"/>
              <a:buNone/>
            </a:pPr>
            <a:r>
              <a:rPr lang="en-US" sz="950" dirty="0"/>
              <a:t>Brainstorm as a class, and ask the pupils to complete the table on the worksheet with the advantages and disadvantages of solar energy.</a:t>
            </a:r>
            <a:endParaRPr lang="en-GB" sz="950" dirty="0"/>
          </a:p>
        </p:txBody>
      </p:sp>
      <p:sp>
        <p:nvSpPr>
          <p:cNvPr id="29" name="Rectangle: Rounded Corners 28">
            <a:extLst>
              <a:ext uri="{FF2B5EF4-FFF2-40B4-BE49-F238E27FC236}">
                <a16:creationId xmlns:a16="http://schemas.microsoft.com/office/drawing/2014/main" id="{CC3E4277-9555-448B-2995-81C47C548772}"/>
              </a:ext>
            </a:extLst>
          </p:cNvPr>
          <p:cNvSpPr/>
          <p:nvPr/>
        </p:nvSpPr>
        <p:spPr>
          <a:xfrm>
            <a:off x="3752427" y="8479700"/>
            <a:ext cx="1612583" cy="234365"/>
          </a:xfrm>
          <a:prstGeom prst="roundRect">
            <a:avLst>
              <a:gd name="adj" fmla="val 25373"/>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900" b="1" dirty="0">
                <a:latin typeface="Verdana" panose="020B0604030504040204" pitchFamily="34" charset="0"/>
                <a:ea typeface="Verdana" panose="020B0604030504040204" pitchFamily="34" charset="0"/>
              </a:rPr>
              <a:t>Activity: fill the gaps</a:t>
            </a:r>
          </a:p>
        </p:txBody>
      </p:sp>
      <p:pic>
        <p:nvPicPr>
          <p:cNvPr id="31" name="Graphic 30">
            <a:extLst>
              <a:ext uri="{FF2B5EF4-FFF2-40B4-BE49-F238E27FC236}">
                <a16:creationId xmlns:a16="http://schemas.microsoft.com/office/drawing/2014/main" id="{BF4DA12C-5466-7A10-04DC-EF4120C90DB9}"/>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791509" y="6083292"/>
            <a:ext cx="359304" cy="224565"/>
          </a:xfrm>
          <a:prstGeom prst="rect">
            <a:avLst/>
          </a:prstGeom>
        </p:spPr>
      </p:pic>
    </p:spTree>
    <p:extLst>
      <p:ext uri="{BB962C8B-B14F-4D97-AF65-F5344CB8AC3E}">
        <p14:creationId xmlns:p14="http://schemas.microsoft.com/office/powerpoint/2010/main" val="2008783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2">
            <a:extLst>
              <a:ext uri="{FF2B5EF4-FFF2-40B4-BE49-F238E27FC236}">
                <a16:creationId xmlns:a16="http://schemas.microsoft.com/office/drawing/2014/main" id="{5366AB58-61B6-2ED1-D03F-E000FC5C2A76}"/>
              </a:ext>
            </a:extLst>
          </p:cNvPr>
          <p:cNvSpPr>
            <a:spLocks noGrp="1"/>
          </p:cNvSpPr>
          <p:nvPr>
            <p:ph type="body" sz="quarter" idx="10" hasCustomPrompt="1"/>
          </p:nvPr>
        </p:nvSpPr>
        <p:spPr>
          <a:xfrm>
            <a:off x="719667" y="870369"/>
            <a:ext cx="4446849" cy="1354217"/>
          </a:xfrm>
          <a:prstGeom prst="rect">
            <a:avLst/>
          </a:prstGeom>
        </p:spPr>
        <p:txBody>
          <a:bodyPr wrap="square" lIns="0" tIns="0" rIns="0" bIns="0">
            <a:spAutoFit/>
          </a:bodyPr>
          <a:lstStyle>
            <a:lvl1pPr marL="0" indent="0" algn="l">
              <a:lnSpc>
                <a:spcPct val="100000"/>
              </a:lnSpc>
              <a:spcBef>
                <a:spcPts val="0"/>
              </a:spcBef>
              <a:buNone/>
              <a:defRPr sz="32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sz="4400" b="1" dirty="0">
                <a:solidFill>
                  <a:schemeClr val="accent2"/>
                </a:solidFill>
              </a:rPr>
              <a:t>CLASSROOM LESSON PLAN</a:t>
            </a:r>
            <a:endParaRPr lang="en-US" sz="4400" b="1" dirty="0">
              <a:solidFill>
                <a:schemeClr val="accent2"/>
              </a:solidFill>
            </a:endParaRPr>
          </a:p>
        </p:txBody>
      </p:sp>
      <p:sp>
        <p:nvSpPr>
          <p:cNvPr id="19" name="Text Placeholder 8">
            <a:extLst>
              <a:ext uri="{FF2B5EF4-FFF2-40B4-BE49-F238E27FC236}">
                <a16:creationId xmlns:a16="http://schemas.microsoft.com/office/drawing/2014/main" id="{23DAA7FA-ADA1-938D-F75C-3967D6F81FF6}"/>
              </a:ext>
            </a:extLst>
          </p:cNvPr>
          <p:cNvSpPr>
            <a:spLocks noGrp="1"/>
          </p:cNvSpPr>
          <p:nvPr>
            <p:ph type="body" sz="quarter" idx="11" hasCustomPrompt="1"/>
          </p:nvPr>
        </p:nvSpPr>
        <p:spPr>
          <a:xfrm>
            <a:off x="722313" y="501222"/>
            <a:ext cx="4797954" cy="369147"/>
          </a:xfrm>
          <a:prstGeom prst="rect">
            <a:avLst/>
          </a:prstGeom>
        </p:spPr>
        <p:txBody>
          <a:bodyPr lIns="0"/>
          <a:lstStyle>
            <a:lvl1pPr marL="0" indent="0">
              <a:buNone/>
              <a:defRPr sz="1600" b="0" i="0">
                <a:solidFill>
                  <a:schemeClr val="tx2"/>
                </a:solidFill>
                <a:latin typeface="Verdana" panose="020B0604030504040204" pitchFamily="34" charset="0"/>
                <a:ea typeface="Verdana" panose="020B0604030504040204" pitchFamily="34" charset="0"/>
                <a:cs typeface="Verdana" panose="020B0604030504040204" pitchFamily="34" charset="0"/>
              </a:defRPr>
            </a:lvl1pPr>
          </a:lstStyle>
          <a:p>
            <a:pPr lvl="0"/>
            <a:r>
              <a:rPr lang="en-GB" b="1" dirty="0"/>
              <a:t>SONNEDIX SUSTAINABILITY ACADEMY:</a:t>
            </a:r>
            <a:endParaRPr lang="en-US" b="1" dirty="0"/>
          </a:p>
        </p:txBody>
      </p:sp>
      <p:cxnSp>
        <p:nvCxnSpPr>
          <p:cNvPr id="44" name="Straight Connector 43">
            <a:extLst>
              <a:ext uri="{FF2B5EF4-FFF2-40B4-BE49-F238E27FC236}">
                <a16:creationId xmlns:a16="http://schemas.microsoft.com/office/drawing/2014/main" id="{12A4A550-F09D-4B65-4E33-B770DD34599E}"/>
              </a:ext>
            </a:extLst>
          </p:cNvPr>
          <p:cNvCxnSpPr>
            <a:cxnSpLocks/>
          </p:cNvCxnSpPr>
          <p:nvPr/>
        </p:nvCxnSpPr>
        <p:spPr>
          <a:xfrm>
            <a:off x="719667" y="5097207"/>
            <a:ext cx="6329341" cy="0"/>
          </a:xfrm>
          <a:prstGeom prst="line">
            <a:avLst/>
          </a:prstGeom>
          <a:ln>
            <a:solidFill>
              <a:schemeClr val="accent6">
                <a:lumMod val="90000"/>
              </a:schemeClr>
            </a:solidFill>
            <a:prstDash val="sysDash"/>
          </a:ln>
        </p:spPr>
        <p:style>
          <a:lnRef idx="2">
            <a:schemeClr val="accent1"/>
          </a:lnRef>
          <a:fillRef idx="0">
            <a:schemeClr val="accent1"/>
          </a:fillRef>
          <a:effectRef idx="1">
            <a:schemeClr val="accent1"/>
          </a:effectRef>
          <a:fontRef idx="minor">
            <a:schemeClr val="tx1"/>
          </a:fontRef>
        </p:style>
      </p:cxnSp>
      <p:pic>
        <p:nvPicPr>
          <p:cNvPr id="11" name="Graphic 10">
            <a:extLst>
              <a:ext uri="{FF2B5EF4-FFF2-40B4-BE49-F238E27FC236}">
                <a16:creationId xmlns:a16="http://schemas.microsoft.com/office/drawing/2014/main" id="{A059889E-61DC-8620-9FED-9E59D7D4905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992466" y="951901"/>
            <a:ext cx="1125963" cy="1125963"/>
          </a:xfrm>
          <a:prstGeom prst="rect">
            <a:avLst/>
          </a:prstGeom>
        </p:spPr>
      </p:pic>
      <p:sp>
        <p:nvSpPr>
          <p:cNvPr id="15" name="Text Placeholder 7">
            <a:extLst>
              <a:ext uri="{FF2B5EF4-FFF2-40B4-BE49-F238E27FC236}">
                <a16:creationId xmlns:a16="http://schemas.microsoft.com/office/drawing/2014/main" id="{38EF1FEE-EA32-901E-D551-6AB729B7BD13}"/>
              </a:ext>
            </a:extLst>
          </p:cNvPr>
          <p:cNvSpPr txBox="1">
            <a:spLocks/>
          </p:cNvSpPr>
          <p:nvPr/>
        </p:nvSpPr>
        <p:spPr>
          <a:xfrm>
            <a:off x="719667" y="2949136"/>
            <a:ext cx="2612813" cy="1788809"/>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Background:</a:t>
            </a:r>
          </a:p>
          <a:p>
            <a:pPr marL="0" indent="0">
              <a:buFont typeface="Arial" panose="020B0604020202020204" pitchFamily="34" charset="0"/>
              <a:buNone/>
            </a:pPr>
            <a:r>
              <a:rPr lang="en-US" sz="950" dirty="0"/>
              <a:t>Now that the pupils understand what solar energy is, it is important to discuss the advantages and disadvantages to compare this type of energy to that created by fossil fuels.</a:t>
            </a:r>
          </a:p>
          <a:p>
            <a:pPr marL="0" indent="0">
              <a:buFont typeface="Arial" panose="020B0604020202020204" pitchFamily="34" charset="0"/>
              <a:buNone/>
            </a:pPr>
            <a:endParaRPr lang="en-US" sz="950" b="1" dirty="0"/>
          </a:p>
          <a:p>
            <a:pPr marL="0" indent="0">
              <a:buFont typeface="Arial" panose="020B0604020202020204" pitchFamily="34" charset="0"/>
              <a:buNone/>
            </a:pPr>
            <a:r>
              <a:rPr lang="en-US" sz="950" b="1" dirty="0"/>
              <a:t>Advantages:</a:t>
            </a:r>
          </a:p>
          <a:p>
            <a:pPr>
              <a:buClr>
                <a:schemeClr val="accent2"/>
              </a:buClr>
              <a:buFont typeface="Wingdings" panose="05000000000000000000" pitchFamily="2" charset="2"/>
              <a:buChar char="Ø"/>
            </a:pPr>
            <a:r>
              <a:rPr lang="en-US" sz="950" dirty="0"/>
              <a:t>It is renewable</a:t>
            </a:r>
          </a:p>
          <a:p>
            <a:pPr>
              <a:buClr>
                <a:schemeClr val="accent2"/>
              </a:buClr>
              <a:buFont typeface="Wingdings" panose="05000000000000000000" pitchFamily="2" charset="2"/>
              <a:buChar char="Ø"/>
            </a:pPr>
            <a:r>
              <a:rPr lang="en-US" sz="950" dirty="0"/>
              <a:t>Its becoming cheaper</a:t>
            </a:r>
          </a:p>
          <a:p>
            <a:pPr>
              <a:buClr>
                <a:schemeClr val="accent2"/>
              </a:buClr>
              <a:buFont typeface="Wingdings" panose="05000000000000000000" pitchFamily="2" charset="2"/>
              <a:buChar char="Ø"/>
            </a:pPr>
            <a:r>
              <a:rPr lang="en-US" sz="950" dirty="0"/>
              <a:t>Accessible to homes, businesses etc.</a:t>
            </a:r>
          </a:p>
          <a:p>
            <a:pPr>
              <a:buClr>
                <a:schemeClr val="accent2"/>
              </a:buClr>
              <a:buFont typeface="Wingdings" panose="05000000000000000000" pitchFamily="2" charset="2"/>
              <a:buChar char="Ø"/>
            </a:pPr>
            <a:r>
              <a:rPr lang="en-US" sz="950" dirty="0"/>
              <a:t>Very low pollution compared to fossil fuels = clean energy</a:t>
            </a:r>
            <a:endParaRPr lang="en-GB" sz="950" dirty="0"/>
          </a:p>
        </p:txBody>
      </p:sp>
      <p:sp>
        <p:nvSpPr>
          <p:cNvPr id="16" name="Text Placeholder 8">
            <a:extLst>
              <a:ext uri="{FF2B5EF4-FFF2-40B4-BE49-F238E27FC236}">
                <a16:creationId xmlns:a16="http://schemas.microsoft.com/office/drawing/2014/main" id="{611980B8-C906-62F4-63F9-B93F5A493D95}"/>
              </a:ext>
            </a:extLst>
          </p:cNvPr>
          <p:cNvSpPr txBox="1">
            <a:spLocks/>
          </p:cNvSpPr>
          <p:nvPr/>
        </p:nvSpPr>
        <p:spPr>
          <a:xfrm>
            <a:off x="722313" y="2472746"/>
            <a:ext cx="2975927" cy="514283"/>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Topic 3: why solar?</a:t>
            </a:r>
            <a:endParaRPr lang="en-US" b="1" dirty="0"/>
          </a:p>
        </p:txBody>
      </p:sp>
      <p:sp>
        <p:nvSpPr>
          <p:cNvPr id="12" name="Text Placeholder 7">
            <a:extLst>
              <a:ext uri="{FF2B5EF4-FFF2-40B4-BE49-F238E27FC236}">
                <a16:creationId xmlns:a16="http://schemas.microsoft.com/office/drawing/2014/main" id="{43B0D454-888A-CE41-17B4-A8A97D9B6DC0}"/>
              </a:ext>
            </a:extLst>
          </p:cNvPr>
          <p:cNvSpPr txBox="1">
            <a:spLocks/>
          </p:cNvSpPr>
          <p:nvPr/>
        </p:nvSpPr>
        <p:spPr>
          <a:xfrm>
            <a:off x="3861436" y="2949136"/>
            <a:ext cx="2796751" cy="1788809"/>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Activity:</a:t>
            </a:r>
          </a:p>
          <a:p>
            <a:pPr marL="0" indent="0">
              <a:buFont typeface="Arial" panose="020B0604020202020204" pitchFamily="34" charset="0"/>
              <a:buNone/>
            </a:pPr>
            <a:r>
              <a:rPr lang="en-US" sz="950" dirty="0"/>
              <a:t>In a class discussion or in groups, ask the pupils to have a think about some of the advantages and disadvantages of solar energy. Discuss with them and held lead them towards the answers that are trickier.</a:t>
            </a:r>
          </a:p>
          <a:p>
            <a:pPr marL="0" indent="0">
              <a:buFont typeface="Arial" panose="020B0604020202020204" pitchFamily="34" charset="0"/>
              <a:buNone/>
            </a:pPr>
            <a:endParaRPr lang="en-US" sz="950" b="1" dirty="0"/>
          </a:p>
          <a:p>
            <a:pPr marL="0" indent="0">
              <a:buFont typeface="Arial" panose="020B0604020202020204" pitchFamily="34" charset="0"/>
              <a:buNone/>
            </a:pPr>
            <a:r>
              <a:rPr lang="en-US" sz="950" b="1" dirty="0"/>
              <a:t>Disadvantages:</a:t>
            </a:r>
          </a:p>
          <a:p>
            <a:pPr>
              <a:buClr>
                <a:schemeClr val="accent2"/>
              </a:buClr>
              <a:buFont typeface="Wingdings" panose="05000000000000000000" pitchFamily="2" charset="2"/>
              <a:buChar char="Ø"/>
            </a:pPr>
            <a:r>
              <a:rPr lang="en-US" sz="950" dirty="0"/>
              <a:t>Expensive at first</a:t>
            </a:r>
          </a:p>
          <a:p>
            <a:pPr>
              <a:buClr>
                <a:schemeClr val="accent2"/>
              </a:buClr>
              <a:buFont typeface="Wingdings" panose="05000000000000000000" pitchFamily="2" charset="2"/>
              <a:buChar char="Ø"/>
            </a:pPr>
            <a:r>
              <a:rPr lang="en-US" sz="950" dirty="0"/>
              <a:t>Relies on the sun and weather</a:t>
            </a:r>
          </a:p>
          <a:p>
            <a:pPr>
              <a:buClr>
                <a:schemeClr val="accent2"/>
              </a:buClr>
              <a:buFont typeface="Wingdings" panose="05000000000000000000" pitchFamily="2" charset="2"/>
              <a:buChar char="Ø"/>
            </a:pPr>
            <a:r>
              <a:rPr lang="en-US" sz="950" dirty="0"/>
              <a:t>Takes up space</a:t>
            </a:r>
            <a:endParaRPr lang="en-GB" sz="950" dirty="0"/>
          </a:p>
        </p:txBody>
      </p:sp>
      <p:sp>
        <p:nvSpPr>
          <p:cNvPr id="13" name="Text Placeholder 7">
            <a:extLst>
              <a:ext uri="{FF2B5EF4-FFF2-40B4-BE49-F238E27FC236}">
                <a16:creationId xmlns:a16="http://schemas.microsoft.com/office/drawing/2014/main" id="{57D035C0-DF3D-CA9F-8C02-1F52E9C9C7A2}"/>
              </a:ext>
            </a:extLst>
          </p:cNvPr>
          <p:cNvSpPr txBox="1">
            <a:spLocks/>
          </p:cNvSpPr>
          <p:nvPr/>
        </p:nvSpPr>
        <p:spPr>
          <a:xfrm>
            <a:off x="719667" y="5806091"/>
            <a:ext cx="2612813" cy="2630096"/>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Background:</a:t>
            </a:r>
          </a:p>
          <a:p>
            <a:pPr marL="0" indent="0">
              <a:buFont typeface="Arial" panose="020B0604020202020204" pitchFamily="34" charset="0"/>
              <a:buNone/>
            </a:pPr>
            <a:r>
              <a:rPr lang="en-US" sz="950" dirty="0"/>
              <a:t>A key ‘take away’ from this topic should be encouraging pupils to reduce their consumption of energy to reduce emissions from burning of fossil fuels. Introducing this idea to pupils should help them to take ownership and think about what they can do.</a:t>
            </a:r>
          </a:p>
          <a:p>
            <a:pPr marL="0" indent="0">
              <a:buFont typeface="Arial" panose="020B0604020202020204" pitchFamily="34" charset="0"/>
              <a:buNone/>
            </a:pPr>
            <a:endParaRPr lang="en-US" sz="950" b="1" dirty="0"/>
          </a:p>
          <a:p>
            <a:pPr marL="0" indent="0">
              <a:buFont typeface="Arial" panose="020B0604020202020204" pitchFamily="34" charset="0"/>
              <a:buNone/>
            </a:pPr>
            <a:r>
              <a:rPr lang="en-US" sz="950" b="1" dirty="0"/>
              <a:t>Some ideas:</a:t>
            </a:r>
          </a:p>
          <a:p>
            <a:pPr>
              <a:buClr>
                <a:schemeClr val="accent2"/>
              </a:buClr>
              <a:buFont typeface="Wingdings" panose="05000000000000000000" pitchFamily="2" charset="2"/>
              <a:buChar char="Ø"/>
            </a:pPr>
            <a:r>
              <a:rPr lang="en-US" sz="950" dirty="0"/>
              <a:t>Turn off the TV</a:t>
            </a:r>
          </a:p>
          <a:p>
            <a:pPr>
              <a:buClr>
                <a:schemeClr val="accent2"/>
              </a:buClr>
              <a:buFont typeface="Wingdings" panose="05000000000000000000" pitchFamily="2" charset="2"/>
              <a:buChar char="Ø"/>
            </a:pPr>
            <a:r>
              <a:rPr lang="en-US" sz="950" dirty="0"/>
              <a:t>Use natural light</a:t>
            </a:r>
          </a:p>
          <a:p>
            <a:pPr>
              <a:buClr>
                <a:schemeClr val="accent2"/>
              </a:buClr>
              <a:buFont typeface="Wingdings" panose="05000000000000000000" pitchFamily="2" charset="2"/>
              <a:buChar char="Ø"/>
            </a:pPr>
            <a:r>
              <a:rPr lang="en-US" sz="950" dirty="0"/>
              <a:t>Turn off switches</a:t>
            </a:r>
          </a:p>
          <a:p>
            <a:pPr>
              <a:buClr>
                <a:schemeClr val="accent2"/>
              </a:buClr>
              <a:buFont typeface="Wingdings" panose="05000000000000000000" pitchFamily="2" charset="2"/>
              <a:buChar char="Ø"/>
            </a:pPr>
            <a:r>
              <a:rPr lang="en-US" sz="950" dirty="0"/>
              <a:t>Hang clothes outside to dry them</a:t>
            </a:r>
          </a:p>
          <a:p>
            <a:pPr>
              <a:buClr>
                <a:schemeClr val="accent2"/>
              </a:buClr>
              <a:buFont typeface="Wingdings" panose="05000000000000000000" pitchFamily="2" charset="2"/>
              <a:buChar char="Ø"/>
            </a:pPr>
            <a:r>
              <a:rPr lang="en-US" sz="950" dirty="0"/>
              <a:t>Close the fridge door</a:t>
            </a:r>
          </a:p>
          <a:p>
            <a:pPr>
              <a:buClr>
                <a:schemeClr val="accent2"/>
              </a:buClr>
              <a:buFont typeface="Wingdings" panose="05000000000000000000" pitchFamily="2" charset="2"/>
              <a:buChar char="Ø"/>
            </a:pPr>
            <a:r>
              <a:rPr lang="en-US" sz="950" dirty="0"/>
              <a:t>Switch to energy saving lightbulbs</a:t>
            </a:r>
            <a:endParaRPr lang="en-GB" sz="950" dirty="0"/>
          </a:p>
        </p:txBody>
      </p:sp>
      <p:sp>
        <p:nvSpPr>
          <p:cNvPr id="17" name="Text Placeholder 8">
            <a:extLst>
              <a:ext uri="{FF2B5EF4-FFF2-40B4-BE49-F238E27FC236}">
                <a16:creationId xmlns:a16="http://schemas.microsoft.com/office/drawing/2014/main" id="{D864D9CA-4C63-F74D-00FA-E0A355CB8DB1}"/>
              </a:ext>
            </a:extLst>
          </p:cNvPr>
          <p:cNvSpPr txBox="1">
            <a:spLocks/>
          </p:cNvSpPr>
          <p:nvPr/>
        </p:nvSpPr>
        <p:spPr>
          <a:xfrm>
            <a:off x="722313" y="5329702"/>
            <a:ext cx="4943580" cy="234366"/>
          </a:xfrm>
          <a:prstGeom prst="rect">
            <a:avLst/>
          </a:prstGeom>
        </p:spPr>
        <p:txBody>
          <a:bodyPr lIns="0"/>
          <a:lstStyle>
            <a:lvl1pPr marL="0" indent="0" algn="l" defTabSz="755934" rtl="0" eaLnBrk="1" latinLnBrk="0" hangingPunct="1">
              <a:lnSpc>
                <a:spcPct val="90000"/>
              </a:lnSpc>
              <a:spcBef>
                <a:spcPts val="827"/>
              </a:spcBef>
              <a:buFont typeface="Arial" panose="020B0604020202020204" pitchFamily="34" charset="0"/>
              <a:buNone/>
              <a:defRPr sz="1600" b="0" i="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GB" b="1" dirty="0"/>
              <a:t>Topic 4: reducing energy consumption</a:t>
            </a:r>
            <a:endParaRPr lang="en-US" b="1" dirty="0"/>
          </a:p>
        </p:txBody>
      </p:sp>
      <p:sp>
        <p:nvSpPr>
          <p:cNvPr id="25" name="Text Placeholder 7">
            <a:extLst>
              <a:ext uri="{FF2B5EF4-FFF2-40B4-BE49-F238E27FC236}">
                <a16:creationId xmlns:a16="http://schemas.microsoft.com/office/drawing/2014/main" id="{895D41E4-13E5-E5E9-E8E3-51A46C3F2992}"/>
              </a:ext>
            </a:extLst>
          </p:cNvPr>
          <p:cNvSpPr txBox="1">
            <a:spLocks/>
          </p:cNvSpPr>
          <p:nvPr/>
        </p:nvSpPr>
        <p:spPr>
          <a:xfrm>
            <a:off x="3860110" y="5806091"/>
            <a:ext cx="1937864" cy="1976469"/>
          </a:xfrm>
          <a:prstGeom prst="rect">
            <a:avLst/>
          </a:prstGeom>
        </p:spPr>
        <p:txBody>
          <a:bodyPr lIns="0" tIns="0" rIns="0" bIns="0"/>
          <a:lstStyle>
            <a:lvl1pPr marL="222250" indent="-222250" algn="l" defTabSz="755934" rtl="0" eaLnBrk="1" latinLnBrk="0" hangingPunct="1">
              <a:lnSpc>
                <a:spcPct val="100000"/>
              </a:lnSpc>
              <a:spcBef>
                <a:spcPts val="0"/>
              </a:spcBef>
              <a:buFont typeface="Arial" panose="020B0604020202020204" pitchFamily="34" charset="0"/>
              <a:buChar char="•"/>
              <a:tabLst/>
              <a:defRPr sz="1400" kern="1200">
                <a:solidFill>
                  <a:schemeClr val="tx2"/>
                </a:solidFill>
                <a:latin typeface="Verdana" panose="020B0604030504040204" pitchFamily="34" charset="0"/>
                <a:ea typeface="Verdana" panose="020B0604030504040204" pitchFamily="34" charset="0"/>
                <a:cs typeface="Verdana" panose="020B0604030504040204" pitchFamily="34" charset="0"/>
              </a:defRPr>
            </a:lvl1pPr>
            <a:lvl2pPr marL="496888" indent="-220663" algn="l" defTabSz="755934" rtl="0" eaLnBrk="1" latinLnBrk="0" hangingPunct="1">
              <a:lnSpc>
                <a:spcPct val="90000"/>
              </a:lnSpc>
              <a:spcBef>
                <a:spcPts val="413"/>
              </a:spcBef>
              <a:buFont typeface="Arial" panose="020B0604020202020204" pitchFamily="34" charset="0"/>
              <a:buChar char="•"/>
              <a:tabLst/>
              <a:defRPr sz="1300" kern="1200">
                <a:solidFill>
                  <a:schemeClr val="tx2"/>
                </a:solidFill>
                <a:latin typeface="Verdana" panose="020B0604030504040204" pitchFamily="34" charset="0"/>
                <a:ea typeface="Verdana" panose="020B0604030504040204" pitchFamily="34" charset="0"/>
                <a:cs typeface="Verdana" panose="020B0604030504040204" pitchFamily="34" charset="0"/>
              </a:defRPr>
            </a:lvl2pPr>
            <a:lvl3pPr marL="708025" indent="-171450" algn="l" defTabSz="755934" rtl="0" eaLnBrk="1" latinLnBrk="0" hangingPunct="1">
              <a:lnSpc>
                <a:spcPct val="90000"/>
              </a:lnSpc>
              <a:spcBef>
                <a:spcPts val="413"/>
              </a:spcBef>
              <a:buFont typeface="Arial" panose="020B0604020202020204" pitchFamily="34" charset="0"/>
              <a:buChar char="•"/>
              <a:tabLst/>
              <a:defRPr sz="1200" kern="1200">
                <a:solidFill>
                  <a:schemeClr val="tx2"/>
                </a:solidFill>
                <a:latin typeface="Verdana" panose="020B0604030504040204" pitchFamily="34" charset="0"/>
                <a:ea typeface="Verdana" panose="020B0604030504040204" pitchFamily="34" charset="0"/>
                <a:cs typeface="Verdana" panose="020B0604030504040204" pitchFamily="34" charset="0"/>
              </a:defRPr>
            </a:lvl3pPr>
            <a:lvl4pPr marL="984250" indent="-171450" algn="l" defTabSz="755934" rtl="0" eaLnBrk="1" latinLnBrk="0" hangingPunct="1">
              <a:lnSpc>
                <a:spcPct val="90000"/>
              </a:lnSpc>
              <a:spcBef>
                <a:spcPts val="413"/>
              </a:spcBef>
              <a:buFont typeface="Arial" panose="020B0604020202020204" pitchFamily="34" charset="0"/>
              <a:buChar char="•"/>
              <a:tabLst/>
              <a:defRPr sz="1100" kern="1200">
                <a:solidFill>
                  <a:schemeClr val="tx2"/>
                </a:solidFill>
                <a:latin typeface="Verdana" panose="020B0604030504040204" pitchFamily="34" charset="0"/>
                <a:ea typeface="Verdana" panose="020B0604030504040204" pitchFamily="34" charset="0"/>
                <a:cs typeface="Verdana" panose="020B0604030504040204" pitchFamily="34" charset="0"/>
              </a:defRPr>
            </a:lvl4pPr>
            <a:lvl5pPr marL="1196975" indent="-171450" algn="l" defTabSz="755934" rtl="0" eaLnBrk="1" latinLnBrk="0" hangingPunct="1">
              <a:lnSpc>
                <a:spcPct val="90000"/>
              </a:lnSpc>
              <a:spcBef>
                <a:spcPts val="413"/>
              </a:spcBef>
              <a:buFont typeface="Arial" panose="020B0604020202020204" pitchFamily="34" charset="0"/>
              <a:buChar char="•"/>
              <a:tabLst/>
              <a:defRPr sz="1000" kern="1200">
                <a:solidFill>
                  <a:schemeClr val="tx2"/>
                </a:solidFill>
                <a:latin typeface="Verdana" panose="020B0604030504040204" pitchFamily="34" charset="0"/>
                <a:ea typeface="Verdana" panose="020B0604030504040204" pitchFamily="34" charset="0"/>
                <a:cs typeface="Verdana" panose="020B0604030504040204" pitchFamily="34" charset="0"/>
              </a:defRPr>
            </a:lvl5pPr>
            <a:lvl6pPr marL="1431925" indent="-142875" algn="l" defTabSz="755934" rtl="0" eaLnBrk="1" latinLnBrk="0" hangingPunct="1">
              <a:lnSpc>
                <a:spcPct val="90000"/>
              </a:lnSpc>
              <a:spcBef>
                <a:spcPts val="413"/>
              </a:spcBef>
              <a:buFont typeface="Arial" panose="020B0604020202020204" pitchFamily="34" charset="0"/>
              <a:buChar char="•"/>
              <a:tabLst/>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0" indent="0" algn="l" defTabSz="755934" rtl="0" eaLnBrk="1" latinLnBrk="0" hangingPunct="1">
              <a:lnSpc>
                <a:spcPct val="90000"/>
              </a:lnSpc>
              <a:spcBef>
                <a:spcPts val="413"/>
              </a:spcBef>
              <a:buFont typeface="Arial" panose="020B0604020202020204" pitchFamily="34" charset="0"/>
              <a:buNone/>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950" b="1" dirty="0"/>
              <a:t>Activity:</a:t>
            </a:r>
          </a:p>
          <a:p>
            <a:pPr marL="0" indent="0">
              <a:buFont typeface="Arial" panose="020B0604020202020204" pitchFamily="34" charset="0"/>
              <a:buNone/>
            </a:pPr>
            <a:r>
              <a:rPr lang="en-US" sz="950" dirty="0"/>
              <a:t>Ask the pupils to think of some things they’d like to do to conserve energy at home. Ask them to practice this!</a:t>
            </a:r>
          </a:p>
          <a:p>
            <a:pPr marL="0" indent="0">
              <a:buFont typeface="Arial" panose="020B0604020202020204" pitchFamily="34" charset="0"/>
              <a:buNone/>
            </a:pPr>
            <a:endParaRPr lang="en-US" sz="950" b="1" dirty="0"/>
          </a:p>
          <a:p>
            <a:pPr marL="0" indent="0">
              <a:buFont typeface="Arial" panose="020B0604020202020204" pitchFamily="34" charset="0"/>
              <a:buNone/>
            </a:pPr>
            <a:r>
              <a:rPr lang="en-US" sz="950" b="1" dirty="0"/>
              <a:t>Concluding:</a:t>
            </a:r>
            <a:endParaRPr lang="en-US" sz="950" dirty="0"/>
          </a:p>
          <a:p>
            <a:pPr marL="0" indent="0">
              <a:buFont typeface="Arial" panose="020B0604020202020204" pitchFamily="34" charset="0"/>
              <a:buNone/>
            </a:pPr>
            <a:r>
              <a:rPr lang="en-US" sz="950" dirty="0"/>
              <a:t>Conduct a short quiz to see what the pupils have learned.</a:t>
            </a:r>
          </a:p>
          <a:p>
            <a:pPr marL="0" indent="0">
              <a:buFont typeface="Arial" panose="020B0604020202020204" pitchFamily="34" charset="0"/>
              <a:buNone/>
            </a:pPr>
            <a:endParaRPr lang="en-US" sz="950" dirty="0"/>
          </a:p>
          <a:p>
            <a:pPr marL="0" indent="0">
              <a:buFont typeface="Arial" panose="020B0604020202020204" pitchFamily="34" charset="0"/>
              <a:buNone/>
            </a:pPr>
            <a:r>
              <a:rPr lang="en-US" sz="950" dirty="0"/>
              <a:t>Ask the pupils to each share one thing they are going to do at home to reduce their energy consumption.</a:t>
            </a:r>
          </a:p>
        </p:txBody>
      </p:sp>
      <p:pic>
        <p:nvPicPr>
          <p:cNvPr id="33" name="Graphic 32">
            <a:extLst>
              <a:ext uri="{FF2B5EF4-FFF2-40B4-BE49-F238E27FC236}">
                <a16:creationId xmlns:a16="http://schemas.microsoft.com/office/drawing/2014/main" id="{B0437FE2-8F4F-1036-66AB-BC35E986405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297076" y="8250031"/>
            <a:ext cx="1652693" cy="1652693"/>
          </a:xfrm>
          <a:prstGeom prst="rect">
            <a:avLst/>
          </a:prstGeom>
        </p:spPr>
      </p:pic>
      <p:pic>
        <p:nvPicPr>
          <p:cNvPr id="35" name="Graphic 34">
            <a:extLst>
              <a:ext uri="{FF2B5EF4-FFF2-40B4-BE49-F238E27FC236}">
                <a16:creationId xmlns:a16="http://schemas.microsoft.com/office/drawing/2014/main" id="{E27F9E88-C89D-8447-27A7-2D2822AFA92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215874" y="5301742"/>
            <a:ext cx="839216" cy="594445"/>
          </a:xfrm>
          <a:prstGeom prst="rect">
            <a:avLst/>
          </a:prstGeom>
        </p:spPr>
      </p:pic>
      <p:pic>
        <p:nvPicPr>
          <p:cNvPr id="37" name="Graphic 36">
            <a:extLst>
              <a:ext uri="{FF2B5EF4-FFF2-40B4-BE49-F238E27FC236}">
                <a16:creationId xmlns:a16="http://schemas.microsoft.com/office/drawing/2014/main" id="{87A9E1E2-175C-4B53-50F0-D6ED21432D67}"/>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192708" y="6709040"/>
            <a:ext cx="1366967" cy="1188667"/>
          </a:xfrm>
          <a:prstGeom prst="rect">
            <a:avLst/>
          </a:prstGeom>
        </p:spPr>
      </p:pic>
      <p:pic>
        <p:nvPicPr>
          <p:cNvPr id="38" name="Graphic 37">
            <a:extLst>
              <a:ext uri="{FF2B5EF4-FFF2-40B4-BE49-F238E27FC236}">
                <a16:creationId xmlns:a16="http://schemas.microsoft.com/office/drawing/2014/main" id="{9FB011ED-D9C1-964E-EC74-799C6CB1C69D}"/>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67333" y="8549517"/>
            <a:ext cx="908943" cy="1435173"/>
          </a:xfrm>
          <a:prstGeom prst="rect">
            <a:avLst/>
          </a:prstGeom>
        </p:spPr>
      </p:pic>
    </p:spTree>
    <p:extLst>
      <p:ext uri="{BB962C8B-B14F-4D97-AF65-F5344CB8AC3E}">
        <p14:creationId xmlns:p14="http://schemas.microsoft.com/office/powerpoint/2010/main" val="3920975748"/>
      </p:ext>
    </p:extLst>
  </p:cSld>
  <p:clrMapOvr>
    <a:masterClrMapping/>
  </p:clrMapOvr>
</p:sld>
</file>

<file path=ppt/theme/theme1.xml><?xml version="1.0" encoding="utf-8"?>
<a:theme xmlns:a="http://schemas.openxmlformats.org/drawingml/2006/main" name="Sonnedix Theme">
  <a:themeElements>
    <a:clrScheme name="Sonnedix">
      <a:dk1>
        <a:srgbClr val="000000"/>
      </a:dk1>
      <a:lt1>
        <a:srgbClr val="FFFFFF"/>
      </a:lt1>
      <a:dk2>
        <a:srgbClr val="28303A"/>
      </a:dk2>
      <a:lt2>
        <a:srgbClr val="F2F2F2"/>
      </a:lt2>
      <a:accent1>
        <a:srgbClr val="F89C41"/>
      </a:accent1>
      <a:accent2>
        <a:srgbClr val="C93C36"/>
      </a:accent2>
      <a:accent3>
        <a:srgbClr val="8F9E59"/>
      </a:accent3>
      <a:accent4>
        <a:srgbClr val="6EB3D6"/>
      </a:accent4>
      <a:accent5>
        <a:srgbClr val="6D8E9C"/>
      </a:accent5>
      <a:accent6>
        <a:srgbClr val="F3F3F3"/>
      </a:accent6>
      <a:hlink>
        <a:srgbClr val="6D8E9C"/>
      </a:hlink>
      <a:folHlink>
        <a:srgbClr val="98B3BB"/>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7741</TotalTime>
  <Words>855</Words>
  <Application>Microsoft Office PowerPoint</Application>
  <PresentationFormat>Custom</PresentationFormat>
  <Paragraphs>65</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Verdana</vt:lpstr>
      <vt:lpstr>Wingdings</vt:lpstr>
      <vt:lpstr>Sonnedix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Anastasia Gkartzopoulou</dc:creator>
  <cp:lastModifiedBy>Giuliano Torrisi</cp:lastModifiedBy>
  <cp:revision>12</cp:revision>
  <dcterms:created xsi:type="dcterms:W3CDTF">2025-02-27T14:09:36Z</dcterms:created>
  <dcterms:modified xsi:type="dcterms:W3CDTF">2025-09-19T15:23:47Z</dcterms:modified>
</cp:coreProperties>
</file>