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5"/>
  </p:notesMasterIdLst>
  <p:sldIdLst>
    <p:sldId id="258" r:id="rId2"/>
    <p:sldId id="259" r:id="rId3"/>
    <p:sldId id="260"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9A15F-1636-874E-A18D-8F287E9FF0BA}" v="58" dt="2025-04-10T12:42:33.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18" autoAdjust="0"/>
    <p:restoredTop sz="94422"/>
  </p:normalViewPr>
  <p:slideViewPr>
    <p:cSldViewPr snapToGrid="0">
      <p:cViewPr varScale="1">
        <p:scale>
          <a:sx n="75" d="100"/>
          <a:sy n="75" d="100"/>
        </p:scale>
        <p:origin x="3240" y="3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C406-CD1F-554E-A1F8-9796690C30D5}" type="datetimeFigureOut">
              <a:rPr lang="en-US" smtClean="0"/>
              <a:t>9/19/2025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E57E7-62E1-2B4F-A3F0-FDEDF8982358}" type="slidenum">
              <a:rPr lang="en-US" smtClean="0"/>
              <a:t>‹#›</a:t>
            </a:fld>
            <a:endParaRPr lang="en-US"/>
          </a:p>
        </p:txBody>
      </p:sp>
    </p:spTree>
    <p:extLst>
      <p:ext uri="{BB962C8B-B14F-4D97-AF65-F5344CB8AC3E}">
        <p14:creationId xmlns:p14="http://schemas.microsoft.com/office/powerpoint/2010/main" val="19082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1</a:t>
            </a:fld>
            <a:endParaRPr lang="en-US"/>
          </a:p>
        </p:txBody>
      </p:sp>
    </p:spTree>
    <p:extLst>
      <p:ext uri="{BB962C8B-B14F-4D97-AF65-F5344CB8AC3E}">
        <p14:creationId xmlns:p14="http://schemas.microsoft.com/office/powerpoint/2010/main" val="71413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2</a:t>
            </a:fld>
            <a:endParaRPr lang="en-US"/>
          </a:p>
        </p:txBody>
      </p:sp>
    </p:spTree>
    <p:extLst>
      <p:ext uri="{BB962C8B-B14F-4D97-AF65-F5344CB8AC3E}">
        <p14:creationId xmlns:p14="http://schemas.microsoft.com/office/powerpoint/2010/main" val="267530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3</a:t>
            </a:fld>
            <a:endParaRPr lang="en-US"/>
          </a:p>
        </p:txBody>
      </p:sp>
    </p:spTree>
    <p:extLst>
      <p:ext uri="{BB962C8B-B14F-4D97-AF65-F5344CB8AC3E}">
        <p14:creationId xmlns:p14="http://schemas.microsoft.com/office/powerpoint/2010/main" val="6987525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8625967-1B13-76EF-44DE-DACC770640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27092"/>
            <a:ext cx="247650" cy="10745892"/>
          </a:xfrm>
          <a:prstGeom prst="rect">
            <a:avLst/>
          </a:prstGeom>
        </p:spPr>
      </p:pic>
      <p:pic>
        <p:nvPicPr>
          <p:cNvPr id="3" name="Picture 2" descr="A black and white logo&#10;&#10;AI-generated content may be incorrect.">
            <a:extLst>
              <a:ext uri="{FF2B5EF4-FFF2-40B4-BE49-F238E27FC236}">
                <a16:creationId xmlns:a16="http://schemas.microsoft.com/office/drawing/2014/main" id="{C49C738E-1D78-AEC5-7BCB-0764784915C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8880" y="9852025"/>
            <a:ext cx="2154610" cy="676052"/>
          </a:xfrm>
          <a:prstGeom prst="rect">
            <a:avLst/>
          </a:prstGeom>
        </p:spPr>
      </p:pic>
      <p:sp>
        <p:nvSpPr>
          <p:cNvPr id="15" name="Text Placeholder 2">
            <a:extLst>
              <a:ext uri="{FF2B5EF4-FFF2-40B4-BE49-F238E27FC236}">
                <a16:creationId xmlns:a16="http://schemas.microsoft.com/office/drawing/2014/main" id="{68C3B7A6-A8AC-8554-4CD9-EC2098A8386C}"/>
              </a:ext>
            </a:extLst>
          </p:cNvPr>
          <p:cNvSpPr>
            <a:spLocks noGrp="1"/>
          </p:cNvSpPr>
          <p:nvPr>
            <p:ph type="body" sz="quarter" idx="10" hasCustomPrompt="1"/>
          </p:nvPr>
        </p:nvSpPr>
        <p:spPr>
          <a:xfrm>
            <a:off x="750793" y="1099590"/>
            <a:ext cx="4446849" cy="984885"/>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a:t>
            </a:r>
            <a:br>
              <a:rPr lang="en-GB" dirty="0"/>
            </a:br>
            <a:r>
              <a:rPr lang="en-GB" dirty="0"/>
              <a:t>to add title</a:t>
            </a:r>
            <a:endParaRPr lang="en-US" dirty="0"/>
          </a:p>
        </p:txBody>
      </p:sp>
      <p:sp>
        <p:nvSpPr>
          <p:cNvPr id="16" name="Text Placeholder 8">
            <a:extLst>
              <a:ext uri="{FF2B5EF4-FFF2-40B4-BE49-F238E27FC236}">
                <a16:creationId xmlns:a16="http://schemas.microsoft.com/office/drawing/2014/main" id="{E1883477-8518-53E5-8608-5CB5966218C0}"/>
              </a:ext>
            </a:extLst>
          </p:cNvPr>
          <p:cNvSpPr>
            <a:spLocks noGrp="1"/>
          </p:cNvSpPr>
          <p:nvPr>
            <p:ph type="body" sz="quarter" idx="11" hasCustomPrompt="1"/>
          </p:nvPr>
        </p:nvSpPr>
        <p:spPr>
          <a:xfrm>
            <a:off x="722313" y="2235200"/>
            <a:ext cx="4459287" cy="342900"/>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subtitle</a:t>
            </a:r>
            <a:endParaRPr lang="en-US" dirty="0"/>
          </a:p>
        </p:txBody>
      </p:sp>
      <p:sp>
        <p:nvSpPr>
          <p:cNvPr id="17" name="Text Placeholder 12">
            <a:extLst>
              <a:ext uri="{FF2B5EF4-FFF2-40B4-BE49-F238E27FC236}">
                <a16:creationId xmlns:a16="http://schemas.microsoft.com/office/drawing/2014/main" id="{81C78E8D-902D-456F-336E-C6C36C902D58}"/>
              </a:ext>
            </a:extLst>
          </p:cNvPr>
          <p:cNvSpPr>
            <a:spLocks noGrp="1"/>
          </p:cNvSpPr>
          <p:nvPr>
            <p:ph type="body" sz="quarter" idx="12" hasCustomPrompt="1"/>
          </p:nvPr>
        </p:nvSpPr>
        <p:spPr>
          <a:xfrm>
            <a:off x="722313" y="3079750"/>
            <a:ext cx="4459287" cy="247650"/>
          </a:xfrm>
          <a:prstGeom prst="rect">
            <a:avLst/>
          </a:prstGeom>
        </p:spPr>
        <p:txBody>
          <a:bodyPr lIns="0"/>
          <a:lstStyle>
            <a:lvl1pPr marL="0" indent="0">
              <a:buNone/>
              <a:defRPr sz="1400" b="1"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body text title</a:t>
            </a:r>
            <a:endParaRPr lang="en-US" dirty="0"/>
          </a:p>
        </p:txBody>
      </p:sp>
      <p:sp>
        <p:nvSpPr>
          <p:cNvPr id="18" name="Text Placeholder 7">
            <a:extLst>
              <a:ext uri="{FF2B5EF4-FFF2-40B4-BE49-F238E27FC236}">
                <a16:creationId xmlns:a16="http://schemas.microsoft.com/office/drawing/2014/main" id="{91D2C5EA-BE39-1FA9-59DD-19F356D83A03}"/>
              </a:ext>
            </a:extLst>
          </p:cNvPr>
          <p:cNvSpPr>
            <a:spLocks noGrp="1"/>
          </p:cNvSpPr>
          <p:nvPr>
            <p:ph type="body" sz="quarter" idx="16" hasCustomPrompt="1"/>
          </p:nvPr>
        </p:nvSpPr>
        <p:spPr>
          <a:xfrm>
            <a:off x="719667" y="3420533"/>
            <a:ext cx="4471765" cy="2582061"/>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lvl="0"/>
            <a:r>
              <a:rPr lang="en-GB" dirty="0"/>
              <a:t>Click here to add body text</a:t>
            </a:r>
          </a:p>
        </p:txBody>
      </p:sp>
    </p:spTree>
    <p:extLst>
      <p:ext uri="{BB962C8B-B14F-4D97-AF65-F5344CB8AC3E}">
        <p14:creationId xmlns:p14="http://schemas.microsoft.com/office/powerpoint/2010/main" val="24045954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226725"/>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592661"/>
            <a:ext cx="6522587" cy="430887"/>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sz="2800" b="1" dirty="0">
                <a:solidFill>
                  <a:schemeClr val="accent2"/>
                </a:solidFill>
              </a:rPr>
              <a:t>Climate change presentation</a:t>
            </a:r>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2290607"/>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5" name="Text Placeholder 7">
            <a:extLst>
              <a:ext uri="{FF2B5EF4-FFF2-40B4-BE49-F238E27FC236}">
                <a16:creationId xmlns:a16="http://schemas.microsoft.com/office/drawing/2014/main" id="{51274A58-FE66-9BA4-299F-374C6974D3EB}"/>
              </a:ext>
            </a:extLst>
          </p:cNvPr>
          <p:cNvSpPr txBox="1">
            <a:spLocks/>
          </p:cNvSpPr>
          <p:nvPr/>
        </p:nvSpPr>
        <p:spPr>
          <a:xfrm>
            <a:off x="719667" y="174207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TIME: </a:t>
            </a:r>
            <a:r>
              <a:rPr lang="en-US" sz="950" dirty="0"/>
              <a:t>45-60 minutes.</a:t>
            </a:r>
            <a:endParaRPr lang="en-GB" sz="950" dirty="0"/>
          </a:p>
        </p:txBody>
      </p:sp>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754857"/>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The aim of this lesson is not to go into detail about climate science, as this would be too complex for a younger audience. Instead, the session will look to introduce the phrase climate change and what this means in real life, focusing at the end on how we can be kinder to the planet.</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2384809"/>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Lesson aim:</a:t>
            </a:r>
            <a:endParaRPr lang="en-US" b="1" dirty="0"/>
          </a:p>
        </p:txBody>
      </p:sp>
      <p:sp>
        <p:nvSpPr>
          <p:cNvPr id="9" name="TextBox 8">
            <a:extLst>
              <a:ext uri="{FF2B5EF4-FFF2-40B4-BE49-F238E27FC236}">
                <a16:creationId xmlns:a16="http://schemas.microsoft.com/office/drawing/2014/main" id="{FD00F917-AD55-237F-BB36-6AA6675278A4}"/>
              </a:ext>
            </a:extLst>
          </p:cNvPr>
          <p:cNvSpPr txBox="1"/>
          <p:nvPr/>
        </p:nvSpPr>
        <p:spPr>
          <a:xfrm>
            <a:off x="643463" y="1085123"/>
            <a:ext cx="3779520" cy="461665"/>
          </a:xfrm>
          <a:prstGeom prst="rect">
            <a:avLst/>
          </a:prstGeom>
          <a:noFill/>
        </p:spPr>
        <p:txBody>
          <a:bodyPr wrap="square">
            <a:spAutoFit/>
          </a:bodyPr>
          <a:lstStyle/>
          <a:p>
            <a:pPr lvl="0"/>
            <a:r>
              <a:rPr lang="en-GB" sz="2400" b="1" dirty="0">
                <a:solidFill>
                  <a:schemeClr val="tx2"/>
                </a:solidFill>
                <a:latin typeface="Verdana" panose="020B0604030504040204" pitchFamily="34" charset="0"/>
                <a:ea typeface="Verdana" panose="020B0604030504040204" pitchFamily="34" charset="0"/>
              </a:rPr>
              <a:t>Guidance notes</a:t>
            </a:r>
            <a:endParaRPr lang="en-US" sz="2400" b="1" dirty="0">
              <a:solidFill>
                <a:schemeClr val="tx2"/>
              </a:solidFill>
              <a:latin typeface="Verdana" panose="020B0604030504040204" pitchFamily="34" charset="0"/>
              <a:ea typeface="Verdana" panose="020B0604030504040204" pitchFamily="34" charset="0"/>
            </a:endParaRPr>
          </a:p>
        </p:txBody>
      </p:sp>
      <p:sp>
        <p:nvSpPr>
          <p:cNvPr id="10" name="Text Placeholder 7">
            <a:extLst>
              <a:ext uri="{FF2B5EF4-FFF2-40B4-BE49-F238E27FC236}">
                <a16:creationId xmlns:a16="http://schemas.microsoft.com/office/drawing/2014/main" id="{F06E1E08-C9CB-F1B8-E05B-D214DED3D341}"/>
              </a:ext>
            </a:extLst>
          </p:cNvPr>
          <p:cNvSpPr txBox="1">
            <a:spLocks/>
          </p:cNvSpPr>
          <p:nvPr/>
        </p:nvSpPr>
        <p:spPr>
          <a:xfrm>
            <a:off x="719667" y="199778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AGE: </a:t>
            </a:r>
            <a:r>
              <a:rPr lang="en-US" sz="950" dirty="0"/>
              <a:t>5-8 years.</a:t>
            </a:r>
            <a:endParaRPr lang="en-GB" sz="950" dirty="0"/>
          </a:p>
        </p:txBody>
      </p:sp>
      <p:cxnSp>
        <p:nvCxnSpPr>
          <p:cNvPr id="17" name="Straight Connector 16">
            <a:extLst>
              <a:ext uri="{FF2B5EF4-FFF2-40B4-BE49-F238E27FC236}">
                <a16:creationId xmlns:a16="http://schemas.microsoft.com/office/drawing/2014/main" id="{3383AC17-6BD5-260F-0B76-6D36B623D614}"/>
              </a:ext>
            </a:extLst>
          </p:cNvPr>
          <p:cNvCxnSpPr>
            <a:cxnSpLocks/>
          </p:cNvCxnSpPr>
          <p:nvPr/>
        </p:nvCxnSpPr>
        <p:spPr>
          <a:xfrm>
            <a:off x="719667" y="3337090"/>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5" name="Text Placeholder 7">
            <a:extLst>
              <a:ext uri="{FF2B5EF4-FFF2-40B4-BE49-F238E27FC236}">
                <a16:creationId xmlns:a16="http://schemas.microsoft.com/office/drawing/2014/main" id="{C69B62F0-8AC4-C27D-1044-D2C4DA3E55C4}"/>
              </a:ext>
            </a:extLst>
          </p:cNvPr>
          <p:cNvSpPr txBox="1">
            <a:spLocks/>
          </p:cNvSpPr>
          <p:nvPr/>
        </p:nvSpPr>
        <p:spPr>
          <a:xfrm>
            <a:off x="719667" y="3801339"/>
            <a:ext cx="6329340" cy="6733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By the end of this lessons, students will have learnt what climate change is and what it means to them through use of the presentation and associated interactive activities. Also, they will have learnt what everyday actions can be done to help the environment and will have made a commitment to protecting the earth by creating a class pledge tree.</a:t>
            </a:r>
            <a:endParaRPr lang="en-GB" sz="950" dirty="0"/>
          </a:p>
        </p:txBody>
      </p:sp>
      <p:sp>
        <p:nvSpPr>
          <p:cNvPr id="26" name="Text Placeholder 8">
            <a:extLst>
              <a:ext uri="{FF2B5EF4-FFF2-40B4-BE49-F238E27FC236}">
                <a16:creationId xmlns:a16="http://schemas.microsoft.com/office/drawing/2014/main" id="{33982950-DB92-2E72-3B30-FB5288F71817}"/>
              </a:ext>
            </a:extLst>
          </p:cNvPr>
          <p:cNvSpPr txBox="1">
            <a:spLocks/>
          </p:cNvSpPr>
          <p:nvPr/>
        </p:nvSpPr>
        <p:spPr>
          <a:xfrm>
            <a:off x="722314" y="3431292"/>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Outcome:</a:t>
            </a:r>
            <a:endParaRPr lang="en-US" b="1" dirty="0"/>
          </a:p>
        </p:txBody>
      </p:sp>
      <p:cxnSp>
        <p:nvCxnSpPr>
          <p:cNvPr id="30" name="Straight Connector 29">
            <a:extLst>
              <a:ext uri="{FF2B5EF4-FFF2-40B4-BE49-F238E27FC236}">
                <a16:creationId xmlns:a16="http://schemas.microsoft.com/office/drawing/2014/main" id="{CC440466-3DD3-39F0-787A-FFF43600710F}"/>
              </a:ext>
            </a:extLst>
          </p:cNvPr>
          <p:cNvCxnSpPr>
            <a:cxnSpLocks/>
          </p:cNvCxnSpPr>
          <p:nvPr/>
        </p:nvCxnSpPr>
        <p:spPr>
          <a:xfrm>
            <a:off x="719667" y="4545691"/>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2" name="Text Placeholder 7">
            <a:extLst>
              <a:ext uri="{FF2B5EF4-FFF2-40B4-BE49-F238E27FC236}">
                <a16:creationId xmlns:a16="http://schemas.microsoft.com/office/drawing/2014/main" id="{E0E40768-C67B-27A9-2DCB-968C4ED2E2F8}"/>
              </a:ext>
            </a:extLst>
          </p:cNvPr>
          <p:cNvSpPr txBox="1">
            <a:spLocks/>
          </p:cNvSpPr>
          <p:nvPr/>
        </p:nvSpPr>
        <p:spPr>
          <a:xfrm>
            <a:off x="719667" y="5013328"/>
            <a:ext cx="6329340" cy="32500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This document acts as a guidance document for presentation of the slides on climate change named: Climate Presentation Age 5-8.</a:t>
            </a:r>
            <a:endParaRPr lang="en-GB" sz="950" dirty="0"/>
          </a:p>
        </p:txBody>
      </p:sp>
      <p:sp>
        <p:nvSpPr>
          <p:cNvPr id="33" name="Text Placeholder 8">
            <a:extLst>
              <a:ext uri="{FF2B5EF4-FFF2-40B4-BE49-F238E27FC236}">
                <a16:creationId xmlns:a16="http://schemas.microsoft.com/office/drawing/2014/main" id="{E002F2D5-11D1-7C93-9391-3B2B4A493AF7}"/>
              </a:ext>
            </a:extLst>
          </p:cNvPr>
          <p:cNvSpPr txBox="1">
            <a:spLocks/>
          </p:cNvSpPr>
          <p:nvPr/>
        </p:nvSpPr>
        <p:spPr>
          <a:xfrm>
            <a:off x="722314" y="4643280"/>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Materials:</a:t>
            </a:r>
            <a:endParaRPr lang="en-US" b="1" dirty="0"/>
          </a:p>
        </p:txBody>
      </p:sp>
      <p:cxnSp>
        <p:nvCxnSpPr>
          <p:cNvPr id="34" name="Straight Connector 33">
            <a:extLst>
              <a:ext uri="{FF2B5EF4-FFF2-40B4-BE49-F238E27FC236}">
                <a16:creationId xmlns:a16="http://schemas.microsoft.com/office/drawing/2014/main" id="{08178F23-0448-33AD-D8AE-10E94E593B3D}"/>
              </a:ext>
            </a:extLst>
          </p:cNvPr>
          <p:cNvCxnSpPr>
            <a:cxnSpLocks/>
          </p:cNvCxnSpPr>
          <p:nvPr/>
        </p:nvCxnSpPr>
        <p:spPr>
          <a:xfrm>
            <a:off x="719667" y="5463478"/>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5961978"/>
            <a:ext cx="6329340" cy="353697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b="1" dirty="0"/>
              <a:t>Slide 2:</a:t>
            </a:r>
            <a:r>
              <a:rPr lang="en-US" sz="500" b="1" dirty="0"/>
              <a:t> </a:t>
            </a:r>
          </a:p>
          <a:p>
            <a:pPr marL="0" indent="-252000">
              <a:lnSpc>
                <a:spcPts val="1140"/>
              </a:lnSpc>
              <a:buFont typeface="Arial" panose="020B0604020202020204" pitchFamily="34" charset="0"/>
              <a:buNone/>
            </a:pPr>
            <a:r>
              <a:rPr lang="en-US" sz="950" dirty="0"/>
              <a:t>Guidance: This slide gets the children thinking about the Earth and what it consists of. Showing the picture, you can then ask some questions to get them talking.</a:t>
            </a:r>
          </a:p>
          <a:p>
            <a:pPr marL="0" indent="-252000">
              <a:lnSpc>
                <a:spcPts val="1140"/>
              </a:lnSpc>
              <a:buFont typeface="Arial" panose="020B0604020202020204" pitchFamily="34" charset="0"/>
              <a:buNone/>
            </a:pPr>
            <a:r>
              <a:rPr lang="en-US" sz="950" dirty="0"/>
              <a:t>Some questions to ask (adapting for the age and ability):</a:t>
            </a:r>
          </a:p>
          <a:p>
            <a:pPr marL="0" indent="-108000">
              <a:lnSpc>
                <a:spcPct val="150000"/>
              </a:lnSpc>
            </a:pPr>
            <a:r>
              <a:rPr lang="en-US" sz="950" dirty="0"/>
              <a:t>What is this on the screen?</a:t>
            </a:r>
          </a:p>
          <a:p>
            <a:pPr marL="0" indent="-108000">
              <a:lnSpc>
                <a:spcPct val="150000"/>
              </a:lnSpc>
            </a:pPr>
            <a:r>
              <a:rPr lang="en-US" sz="950" dirty="0"/>
              <a:t>What are the blue parts? And what lives in these oceans and seas?</a:t>
            </a:r>
          </a:p>
          <a:p>
            <a:pPr marL="0" indent="-108000">
              <a:lnSpc>
                <a:spcPct val="150000"/>
              </a:lnSpc>
            </a:pPr>
            <a:r>
              <a:rPr lang="en-US" sz="950" dirty="0"/>
              <a:t>What are the green/yellow parts? What lives on these parts? (us!)</a:t>
            </a:r>
          </a:p>
          <a:p>
            <a:pPr marL="0" indent="-108000">
              <a:lnSpc>
                <a:spcPct val="150000"/>
              </a:lnSpc>
            </a:pPr>
            <a:r>
              <a:rPr lang="en-US" sz="950" dirty="0"/>
              <a:t>Where are the coldest areas? (Poles!)</a:t>
            </a:r>
          </a:p>
          <a:p>
            <a:pPr marL="0" indent="-108000">
              <a:lnSpc>
                <a:spcPct val="150000"/>
              </a:lnSpc>
            </a:pPr>
            <a:r>
              <a:rPr lang="en-US" sz="950" dirty="0"/>
              <a:t>Where are the warmest areas? (Along the Equator!)</a:t>
            </a:r>
          </a:p>
          <a:p>
            <a:pPr marL="0" indent="-108000">
              <a:lnSpc>
                <a:spcPct val="150000"/>
              </a:lnSpc>
            </a:pPr>
            <a:r>
              <a:rPr lang="en-US" sz="950" dirty="0"/>
              <a:t>What are the white parts? Clouds!</a:t>
            </a:r>
          </a:p>
          <a:p>
            <a:pPr marL="0" indent="-252000">
              <a:lnSpc>
                <a:spcPts val="1140"/>
              </a:lnSpc>
              <a:buFont typeface="Arial" panose="020B0604020202020204" pitchFamily="34" charset="0"/>
              <a:buNone/>
            </a:pPr>
            <a:r>
              <a:rPr lang="en-US" sz="950" dirty="0"/>
              <a:t>Then introduce the atmosphere as shown by the ring around the Earth. The atmosphere surrounds the earth like a bubble! It protects us from the rays of the sun and the cold of space. It also contains the air that we breathe. When we do certain activities in every day life, we release other gases, which can be harmful, into the atmosphere!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3:</a:t>
            </a:r>
          </a:p>
          <a:p>
            <a:pPr marL="0" indent="-252000">
              <a:lnSpc>
                <a:spcPts val="1140"/>
              </a:lnSpc>
              <a:buFont typeface="Arial" panose="020B0604020202020204" pitchFamily="34" charset="0"/>
              <a:buNone/>
            </a:pPr>
            <a:r>
              <a:rPr lang="en-US" sz="950" dirty="0"/>
              <a:t>Guidance: But the Earth is changing – it’s getting hotter and hotter, which is causing problems for our planet. This is called Climate Change!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4:</a:t>
            </a:r>
          </a:p>
          <a:p>
            <a:pPr marL="0" indent="-252000">
              <a:lnSpc>
                <a:spcPts val="1140"/>
              </a:lnSpc>
              <a:buFont typeface="Arial" panose="020B0604020202020204" pitchFamily="34" charset="0"/>
              <a:buNone/>
            </a:pPr>
            <a:r>
              <a:rPr lang="en-US" sz="950" dirty="0"/>
              <a:t>Guidance: This slide will get the pupils to think about how the planet is changing, using the example of polar bears in the arctic, as this is likely to be familiar. Ask the children to look at this picture, and</a:t>
            </a:r>
            <a:endParaRPr lang="en-GB" sz="950" dirty="0"/>
          </a:p>
        </p:txBody>
      </p:sp>
      <p:sp>
        <p:nvSpPr>
          <p:cNvPr id="36" name="Text Placeholder 8">
            <a:extLst>
              <a:ext uri="{FF2B5EF4-FFF2-40B4-BE49-F238E27FC236}">
                <a16:creationId xmlns:a16="http://schemas.microsoft.com/office/drawing/2014/main" id="{FAE12065-DA1B-A79E-9235-90288C7E5CFF}"/>
              </a:ext>
            </a:extLst>
          </p:cNvPr>
          <p:cNvSpPr txBox="1">
            <a:spLocks/>
          </p:cNvSpPr>
          <p:nvPr/>
        </p:nvSpPr>
        <p:spPr>
          <a:xfrm>
            <a:off x="722314" y="5561067"/>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The procedure:</a:t>
            </a:r>
            <a:endParaRPr lang="en-US" b="1" dirty="0"/>
          </a:p>
        </p:txBody>
      </p:sp>
    </p:spTree>
    <p:extLst>
      <p:ext uri="{BB962C8B-B14F-4D97-AF65-F5344CB8AC3E}">
        <p14:creationId xmlns:p14="http://schemas.microsoft.com/office/powerpoint/2010/main" val="200878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Text Placeholder 7">
            <a:extLst>
              <a:ext uri="{FF2B5EF4-FFF2-40B4-BE49-F238E27FC236}">
                <a16:creationId xmlns:a16="http://schemas.microsoft.com/office/drawing/2014/main" id="{FB6CD268-5F0F-EBC6-738F-C9ACAB0E09BF}"/>
              </a:ext>
            </a:extLst>
          </p:cNvPr>
          <p:cNvSpPr txBox="1">
            <a:spLocks/>
          </p:cNvSpPr>
          <p:nvPr/>
        </p:nvSpPr>
        <p:spPr>
          <a:xfrm>
            <a:off x="719667" y="579750"/>
            <a:ext cx="6483773" cy="9031610"/>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252000">
              <a:lnSpc>
                <a:spcPts val="1140"/>
              </a:lnSpc>
              <a:buFont typeface="Arial" panose="020B0604020202020204" pitchFamily="34" charset="0"/>
              <a:buNone/>
            </a:pPr>
            <a:r>
              <a:rPr lang="en-US" sz="950" dirty="0"/>
              <a:t>ask them what they picture when they think about the arctic. What is it like? (Cold, polar bears, snow, ice, white).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5:</a:t>
            </a:r>
          </a:p>
          <a:p>
            <a:pPr marL="0" indent="-252000">
              <a:lnSpc>
                <a:spcPts val="1140"/>
              </a:lnSpc>
              <a:buFont typeface="Arial" panose="020B0604020202020204" pitchFamily="34" charset="0"/>
              <a:buNone/>
            </a:pPr>
            <a:r>
              <a:rPr lang="en-US" sz="950" dirty="0"/>
              <a:t>Guidance: This slide will show the pupils the reality of the arctic, and it’s not what they were thinking. There is little snow, and little ice, and this is because of climate change.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6:</a:t>
            </a:r>
          </a:p>
          <a:p>
            <a:pPr marL="0" indent="-252000">
              <a:lnSpc>
                <a:spcPts val="1140"/>
              </a:lnSpc>
              <a:buFont typeface="Arial" panose="020B0604020202020204" pitchFamily="34" charset="0"/>
              <a:buNone/>
            </a:pPr>
            <a:r>
              <a:rPr lang="en-US" sz="950" dirty="0"/>
              <a:t>Guidance: This slide will further introduce the children to the impacts of climate change, to get them to understand the wider context in a simple way.</a:t>
            </a:r>
          </a:p>
          <a:p>
            <a:pPr marL="0" indent="-252000">
              <a:lnSpc>
                <a:spcPts val="1140"/>
              </a:lnSpc>
              <a:buFont typeface="Arial" panose="020B0604020202020204" pitchFamily="34" charset="0"/>
              <a:buNone/>
            </a:pPr>
            <a:r>
              <a:rPr lang="en-US" sz="950" dirty="0"/>
              <a:t>Focus first on the sun, asking the children what it is and what it does. It keeps us </a:t>
            </a:r>
            <a:r>
              <a:rPr lang="en-US" sz="950" dirty="0" err="1"/>
              <a:t>warm!Ask</a:t>
            </a:r>
            <a:r>
              <a:rPr lang="en-US" sz="950" dirty="0"/>
              <a:t> them about whether they have noticed it getting warmer in summer? Ask them why this is happening? It’s because of climate change! Ask them what the hotter weather means to them? They may say they get burnt or they need to drink more water.</a:t>
            </a:r>
          </a:p>
          <a:p>
            <a:pPr marL="0" indent="-252000">
              <a:lnSpc>
                <a:spcPts val="1140"/>
              </a:lnSpc>
              <a:buFont typeface="Arial" panose="020B0604020202020204" pitchFamily="34" charset="0"/>
              <a:buNone/>
            </a:pPr>
            <a:r>
              <a:rPr lang="en-US" sz="950" dirty="0"/>
              <a:t>Then get them to think about what this means to the planet.</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7:</a:t>
            </a:r>
          </a:p>
          <a:p>
            <a:pPr marL="0" indent="-252000">
              <a:lnSpc>
                <a:spcPts val="1140"/>
              </a:lnSpc>
              <a:buFont typeface="Arial" panose="020B0604020202020204" pitchFamily="34" charset="0"/>
              <a:buNone/>
            </a:pPr>
            <a:r>
              <a:rPr lang="en-US" sz="950" dirty="0"/>
              <a:t>Guidance: The aim of this slide is to get them to think very simply about what is causing climate change.</a:t>
            </a:r>
          </a:p>
          <a:p>
            <a:pPr marL="0" indent="-252000">
              <a:lnSpc>
                <a:spcPts val="1140"/>
              </a:lnSpc>
              <a:buFont typeface="Arial" panose="020B0604020202020204" pitchFamily="34" charset="0"/>
              <a:buNone/>
            </a:pPr>
            <a:endParaRPr lang="en-US" sz="950" dirty="0"/>
          </a:p>
          <a:p>
            <a:pPr marL="180000" indent="-180000">
              <a:lnSpc>
                <a:spcPts val="1500"/>
              </a:lnSpc>
            </a:pPr>
            <a:r>
              <a:rPr lang="en-US" sz="950" dirty="0"/>
              <a:t>Car: pollutes through their use, releasing harmful chemicals into the atmosphere</a:t>
            </a:r>
          </a:p>
          <a:p>
            <a:pPr marL="180000" indent="-180000">
              <a:lnSpc>
                <a:spcPts val="1500"/>
              </a:lnSpc>
            </a:pPr>
            <a:r>
              <a:rPr lang="en-US" sz="950" dirty="0"/>
              <a:t>Cows: produce methane as they fart!</a:t>
            </a:r>
          </a:p>
          <a:p>
            <a:pPr marL="180000" indent="-180000">
              <a:lnSpc>
                <a:spcPts val="1500"/>
              </a:lnSpc>
            </a:pPr>
            <a:r>
              <a:rPr lang="en-US" sz="950" dirty="0"/>
              <a:t>Power station: What does this do? It produces electricity for us to power our things. What relies on electricity? Get them to think of something they have that needs electricity.</a:t>
            </a:r>
          </a:p>
          <a:p>
            <a:pPr marL="180000" indent="-180000">
              <a:lnSpc>
                <a:spcPts val="1500"/>
              </a:lnSpc>
            </a:pPr>
            <a:r>
              <a:rPr lang="en-US" sz="950" dirty="0"/>
              <a:t>Tree: What is this? It’s called deforestation - this is where we chop down trees. What do we use the wood for? What problems could it cause? Do you know any animals that live in the forest?</a:t>
            </a:r>
          </a:p>
          <a:p>
            <a:pPr marL="180000" indent="-180000">
              <a:lnSpc>
                <a:spcPts val="1500"/>
              </a:lnSpc>
            </a:pPr>
            <a:r>
              <a:rPr lang="en-US" sz="950" dirty="0"/>
              <a:t>More people: more people, means more cars, more cows and more electricity, which ultimately means more climate change.</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8:</a:t>
            </a:r>
          </a:p>
          <a:p>
            <a:pPr marL="0" indent="-252000">
              <a:lnSpc>
                <a:spcPts val="1140"/>
              </a:lnSpc>
              <a:buFont typeface="Arial" panose="020B0604020202020204" pitchFamily="34" charset="0"/>
              <a:buNone/>
            </a:pPr>
            <a:r>
              <a:rPr lang="en-US" sz="950" dirty="0"/>
              <a:t>Guidance: Ask the children to talk to the person next to them about what they think they can do to stop harming the planet? Ask them to share their ideas with the class. This will be spoken about in more detail in the coming slides.</a:t>
            </a:r>
          </a:p>
          <a:p>
            <a:pPr marL="0" indent="-252000">
              <a:lnSpc>
                <a:spcPts val="1140"/>
              </a:lnSpc>
              <a:buFont typeface="Arial" panose="020B0604020202020204" pitchFamily="34" charset="0"/>
              <a:buNone/>
            </a:pPr>
            <a:endParaRPr lang="en-US" sz="950" dirty="0"/>
          </a:p>
          <a:p>
            <a:pPr marL="0" indent="-252000">
              <a:lnSpc>
                <a:spcPts val="1140"/>
              </a:lnSpc>
              <a:buFont typeface="Arial" panose="020B0604020202020204" pitchFamily="34" charset="0"/>
              <a:buNone/>
            </a:pPr>
            <a:r>
              <a:rPr lang="en-US" sz="950" b="1" dirty="0"/>
              <a:t>Slide 9:</a:t>
            </a:r>
          </a:p>
          <a:p>
            <a:pPr marL="0" indent="-252000">
              <a:lnSpc>
                <a:spcPts val="1140"/>
              </a:lnSpc>
              <a:buFont typeface="Arial" panose="020B0604020202020204" pitchFamily="34" charset="0"/>
              <a:buNone/>
            </a:pPr>
            <a:r>
              <a:rPr lang="en-US" sz="950" dirty="0"/>
              <a:t>Guidance: This slide shows three simple ways to reduce your impact on the planet.</a:t>
            </a:r>
          </a:p>
          <a:p>
            <a:pPr marL="0" indent="-252000">
              <a:lnSpc>
                <a:spcPts val="1140"/>
              </a:lnSpc>
              <a:buFont typeface="Arial" panose="020B0604020202020204" pitchFamily="34" charset="0"/>
              <a:buNone/>
            </a:pPr>
            <a:endParaRPr lang="en-US" sz="950" dirty="0"/>
          </a:p>
          <a:p>
            <a:pPr marL="180000" indent="-180000">
              <a:lnSpc>
                <a:spcPts val="1400"/>
              </a:lnSpc>
              <a:buFont typeface="+mj-lt"/>
              <a:buAutoNum type="arabicPeriod"/>
            </a:pPr>
            <a:r>
              <a:rPr lang="en-US" sz="950" dirty="0"/>
              <a:t>How can you use less electricity? Ask the children to come up with some suggestions. E.g. turn off lights, unplug chargers, turn off the tv</a:t>
            </a:r>
          </a:p>
          <a:p>
            <a:pPr marL="180000" indent="-180000">
              <a:lnSpc>
                <a:spcPts val="1400"/>
              </a:lnSpc>
              <a:buFont typeface="+mj-lt"/>
              <a:buAutoNum type="arabicPeriod"/>
            </a:pPr>
            <a:r>
              <a:rPr lang="en-US" sz="950" dirty="0"/>
              <a:t>How can you use the car less? Ride a bike and walk to school instead of driving.</a:t>
            </a:r>
          </a:p>
          <a:p>
            <a:pPr marL="180000" indent="-180000">
              <a:lnSpc>
                <a:spcPts val="1400"/>
              </a:lnSpc>
              <a:buFont typeface="+mj-lt"/>
              <a:buAutoNum type="arabicPeriod"/>
            </a:pPr>
            <a:r>
              <a:rPr lang="en-US" sz="950" dirty="0"/>
              <a:t>Who eats meat? Do you eat meet every day? Can you try a meat-free Monday?</a:t>
            </a:r>
          </a:p>
          <a:p>
            <a:pPr marL="0" indent="-252000">
              <a:lnSpc>
                <a:spcPts val="1140"/>
              </a:lnSpc>
              <a:buFont typeface="Arial" panose="020B0604020202020204" pitchFamily="34" charset="0"/>
              <a:buNone/>
            </a:pPr>
            <a:endParaRPr lang="en-US" sz="950" b="1" dirty="0"/>
          </a:p>
          <a:p>
            <a:pPr marL="0" indent="-252000">
              <a:lnSpc>
                <a:spcPts val="1140"/>
              </a:lnSpc>
              <a:buFont typeface="Arial" panose="020B0604020202020204" pitchFamily="34" charset="0"/>
              <a:buNone/>
            </a:pPr>
            <a:r>
              <a:rPr lang="en-US" sz="950" b="1" dirty="0"/>
              <a:t>Slide 10:</a:t>
            </a:r>
          </a:p>
          <a:p>
            <a:pPr marL="0" indent="-252000">
              <a:lnSpc>
                <a:spcPts val="1140"/>
              </a:lnSpc>
              <a:buFont typeface="Arial" panose="020B0604020202020204" pitchFamily="34" charset="0"/>
              <a:buNone/>
            </a:pPr>
            <a:r>
              <a:rPr lang="en-US" sz="950" dirty="0"/>
              <a:t>Guidance: This slide introduces the importance of tree planting, and the benefits that trees bring aside from the climate.</a:t>
            </a:r>
          </a:p>
          <a:p>
            <a:pPr marL="0" indent="-252000">
              <a:lnSpc>
                <a:spcPts val="1140"/>
              </a:lnSpc>
              <a:buFont typeface="Arial" panose="020B0604020202020204" pitchFamily="34" charset="0"/>
              <a:buNone/>
            </a:pPr>
            <a:r>
              <a:rPr lang="en-US" sz="950" dirty="0"/>
              <a:t>Why are trees important?:</a:t>
            </a:r>
            <a:br>
              <a:rPr lang="en-US" sz="950" dirty="0"/>
            </a:br>
            <a:endParaRPr lang="en-US" sz="950" dirty="0"/>
          </a:p>
          <a:p>
            <a:pPr marL="180000" indent="-180000">
              <a:lnSpc>
                <a:spcPts val="1500"/>
              </a:lnSpc>
              <a:buFont typeface="+mj-lt"/>
              <a:buAutoNum type="arabicPeriod"/>
            </a:pPr>
            <a:r>
              <a:rPr lang="en-US" sz="950" dirty="0"/>
              <a:t>They house lots of animals! Can you name any animals that belong in the trees? (birds, monkeys, </a:t>
            </a:r>
            <a:r>
              <a:rPr lang="en-US" sz="950" dirty="0" err="1"/>
              <a:t>etc</a:t>
            </a:r>
            <a:r>
              <a:rPr lang="en-US" sz="950" dirty="0"/>
              <a:t>)</a:t>
            </a:r>
          </a:p>
          <a:p>
            <a:pPr marL="180000" indent="-180000">
              <a:lnSpc>
                <a:spcPts val="1500"/>
              </a:lnSpc>
              <a:buFont typeface="+mj-lt"/>
              <a:buAutoNum type="arabicPeriod"/>
            </a:pPr>
            <a:r>
              <a:rPr lang="en-US" sz="950" dirty="0"/>
              <a:t>They provide lots of medicines! Ask the children if they have ever been poorly and had to have medicine? The forests provide ingredients for 25% of our medicines!</a:t>
            </a:r>
          </a:p>
          <a:p>
            <a:pPr marL="180000" indent="-180000">
              <a:lnSpc>
                <a:spcPts val="1500"/>
              </a:lnSpc>
              <a:buFont typeface="+mj-lt"/>
              <a:buAutoNum type="arabicPeriod"/>
            </a:pPr>
            <a:r>
              <a:rPr lang="en-US" sz="950" dirty="0"/>
              <a:t>They also help with the climate – just like we breath in oxygen, the trees actually take in carbon dioxide and suck up the harmful pollutants, and in return they release oxygen that we can breath</a:t>
            </a:r>
          </a:p>
          <a:p>
            <a:pPr marL="180000" indent="-180000">
              <a:lnSpc>
                <a:spcPts val="1500"/>
              </a:lnSpc>
              <a:buFont typeface="+mj-lt"/>
              <a:buAutoNum type="arabicPeriod"/>
            </a:pPr>
            <a:endParaRPr lang="en-US" sz="950" dirty="0"/>
          </a:p>
          <a:p>
            <a:pPr marL="0" indent="-252000">
              <a:lnSpc>
                <a:spcPts val="1140"/>
              </a:lnSpc>
              <a:buFont typeface="Arial" panose="020B0604020202020204" pitchFamily="34" charset="0"/>
              <a:buNone/>
            </a:pPr>
            <a:r>
              <a:rPr lang="en-US" sz="950" b="1" dirty="0"/>
              <a:t>Slide 11:</a:t>
            </a:r>
          </a:p>
          <a:p>
            <a:pPr marL="0" indent="-252000">
              <a:lnSpc>
                <a:spcPts val="1140"/>
              </a:lnSpc>
              <a:buFont typeface="Arial" panose="020B0604020202020204" pitchFamily="34" charset="0"/>
              <a:buNone/>
            </a:pPr>
            <a:r>
              <a:rPr lang="en-US" sz="950" dirty="0"/>
              <a:t>Guidance: The most important thing we can do to protect our planet, is to talk about it! Ask the children if they </a:t>
            </a:r>
            <a:r>
              <a:rPr lang="en-US" sz="950" dirty="0" err="1"/>
              <a:t>recognise</a:t>
            </a:r>
            <a:r>
              <a:rPr lang="en-US" sz="950" dirty="0"/>
              <a:t> the girl on the screen? Her name is Greta Thunberg, and she </a:t>
            </a:r>
            <a:r>
              <a:rPr lang="en-US" sz="950" dirty="0" err="1"/>
              <a:t>organises</a:t>
            </a:r>
            <a:r>
              <a:rPr lang="en-US" sz="950" dirty="0"/>
              <a:t> climate talks around the world, to raise awareness and share her knowledge. She encourages children and adults to work together to make a change.</a:t>
            </a:r>
          </a:p>
          <a:p>
            <a:pPr marL="0" indent="-252000">
              <a:lnSpc>
                <a:spcPts val="1140"/>
              </a:lnSpc>
              <a:buFont typeface="Arial" panose="020B0604020202020204" pitchFamily="34" charset="0"/>
              <a:buNone/>
            </a:pPr>
            <a:endParaRPr lang="en-GB" sz="950" dirty="0"/>
          </a:p>
        </p:txBody>
      </p:sp>
    </p:spTree>
    <p:extLst>
      <p:ext uri="{BB962C8B-B14F-4D97-AF65-F5344CB8AC3E}">
        <p14:creationId xmlns:p14="http://schemas.microsoft.com/office/powerpoint/2010/main" val="1784794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797363"/>
            <a:ext cx="6329340" cy="480644"/>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Make a pledge! </a:t>
            </a:r>
            <a:r>
              <a:rPr lang="en-US" sz="950" dirty="0"/>
              <a:t>Ask the children to right down something they are going to do to protect the planet. It can be as big or as small as they would like. Ask them to share this with the class, and collect all pledges in to make a pledge tree for the children to look at in their classroom.</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4" y="427315"/>
            <a:ext cx="2572914"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Closing Activity:</a:t>
            </a:r>
            <a:endParaRPr lang="en-US" b="1" dirty="0"/>
          </a:p>
        </p:txBody>
      </p:sp>
      <p:cxnSp>
        <p:nvCxnSpPr>
          <p:cNvPr id="17" name="Straight Connector 16">
            <a:extLst>
              <a:ext uri="{FF2B5EF4-FFF2-40B4-BE49-F238E27FC236}">
                <a16:creationId xmlns:a16="http://schemas.microsoft.com/office/drawing/2014/main" id="{3383AC17-6BD5-260F-0B76-6D36B623D614}"/>
              </a:ext>
            </a:extLst>
          </p:cNvPr>
          <p:cNvCxnSpPr>
            <a:cxnSpLocks/>
          </p:cNvCxnSpPr>
          <p:nvPr/>
        </p:nvCxnSpPr>
        <p:spPr>
          <a:xfrm>
            <a:off x="719667" y="1379596"/>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sp>
        <p:nvSpPr>
          <p:cNvPr id="25" name="Text Placeholder 7">
            <a:extLst>
              <a:ext uri="{FF2B5EF4-FFF2-40B4-BE49-F238E27FC236}">
                <a16:creationId xmlns:a16="http://schemas.microsoft.com/office/drawing/2014/main" id="{C69B62F0-8AC4-C27D-1044-D2C4DA3E55C4}"/>
              </a:ext>
            </a:extLst>
          </p:cNvPr>
          <p:cNvSpPr txBox="1">
            <a:spLocks/>
          </p:cNvSpPr>
          <p:nvPr/>
        </p:nvSpPr>
        <p:spPr>
          <a:xfrm>
            <a:off x="719667" y="1843845"/>
            <a:ext cx="6329340" cy="1424288"/>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US" sz="950" dirty="0"/>
              <a:t>For the lower age range, little knowledge of the planet may prevent too much of a detailed discussion around how the planet is changing. The presentation is adaptable in the sense that the level of depth can be adjusted in accordance with the age range. Just getting the children to think about the relatable animals and everyday life should aid understanding and allow them to have one key point to takeaway</a:t>
            </a:r>
          </a:p>
          <a:p>
            <a:endParaRPr lang="en-US" sz="950" dirty="0"/>
          </a:p>
          <a:p>
            <a:r>
              <a:rPr lang="en-US" sz="950" dirty="0"/>
              <a:t>Pledge tree not able to be created due to home learning – in this case, you could create a virtual pledge tree and email out to the parents for the students to have displayed at home.</a:t>
            </a:r>
            <a:endParaRPr lang="en-GB" sz="950" dirty="0"/>
          </a:p>
        </p:txBody>
      </p:sp>
      <p:sp>
        <p:nvSpPr>
          <p:cNvPr id="26" name="Text Placeholder 8">
            <a:extLst>
              <a:ext uri="{FF2B5EF4-FFF2-40B4-BE49-F238E27FC236}">
                <a16:creationId xmlns:a16="http://schemas.microsoft.com/office/drawing/2014/main" id="{33982950-DB92-2E72-3B30-FB5288F71817}"/>
              </a:ext>
            </a:extLst>
          </p:cNvPr>
          <p:cNvSpPr txBox="1">
            <a:spLocks/>
          </p:cNvSpPr>
          <p:nvPr/>
        </p:nvSpPr>
        <p:spPr>
          <a:xfrm>
            <a:off x="722313" y="1473798"/>
            <a:ext cx="4608299" cy="27584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Anticipated problems/solutions:</a:t>
            </a:r>
            <a:endParaRPr lang="en-US" b="1" dirty="0"/>
          </a:p>
        </p:txBody>
      </p:sp>
      <p:grpSp>
        <p:nvGrpSpPr>
          <p:cNvPr id="7" name="Group 6">
            <a:extLst>
              <a:ext uri="{FF2B5EF4-FFF2-40B4-BE49-F238E27FC236}">
                <a16:creationId xmlns:a16="http://schemas.microsoft.com/office/drawing/2014/main" id="{B7D3ED77-8264-9DFD-1982-331DDC670016}"/>
              </a:ext>
            </a:extLst>
          </p:cNvPr>
          <p:cNvGrpSpPr/>
          <p:nvPr/>
        </p:nvGrpSpPr>
        <p:grpSpPr>
          <a:xfrm>
            <a:off x="719667" y="3386941"/>
            <a:ext cx="6329340" cy="1693059"/>
            <a:chOff x="719667" y="3732381"/>
            <a:chExt cx="6329340" cy="1693059"/>
          </a:xfrm>
        </p:grpSpPr>
        <p:sp>
          <p:nvSpPr>
            <p:cNvPr id="4" name="Rectangle 3">
              <a:extLst>
                <a:ext uri="{FF2B5EF4-FFF2-40B4-BE49-F238E27FC236}">
                  <a16:creationId xmlns:a16="http://schemas.microsoft.com/office/drawing/2014/main" id="{9D7BA848-24E3-AB57-2A53-4AADED0E8701}"/>
                </a:ext>
              </a:extLst>
            </p:cNvPr>
            <p:cNvSpPr/>
            <p:nvPr/>
          </p:nvSpPr>
          <p:spPr>
            <a:xfrm>
              <a:off x="719667" y="3732381"/>
              <a:ext cx="6329340" cy="169305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Text Placeholder 7">
              <a:extLst>
                <a:ext uri="{FF2B5EF4-FFF2-40B4-BE49-F238E27FC236}">
                  <a16:creationId xmlns:a16="http://schemas.microsoft.com/office/drawing/2014/main" id="{57745009-2AF4-C961-42A0-40BD09630435}"/>
                </a:ext>
              </a:extLst>
            </p:cNvPr>
            <p:cNvSpPr txBox="1">
              <a:spLocks/>
            </p:cNvSpPr>
            <p:nvPr/>
          </p:nvSpPr>
          <p:spPr>
            <a:xfrm>
              <a:off x="1203958" y="4082429"/>
              <a:ext cx="5484706" cy="1048371"/>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50000"/>
                </a:lnSpc>
                <a:buFont typeface="Arial" panose="020B0604020202020204" pitchFamily="34" charset="0"/>
                <a:buNone/>
              </a:pPr>
              <a:r>
                <a:rPr lang="en-US" sz="1050" b="1" dirty="0"/>
                <a:t>We hope you found this presentation useful and your class enjoyed it. We would love to hear from you and would greatly appreciate it if you could email us at </a:t>
              </a:r>
              <a:r>
                <a:rPr lang="en-US" sz="1050" b="1" dirty="0" err="1"/>
                <a:t>ESG@sonnedix</a:t>
              </a:r>
              <a:r>
                <a:rPr lang="en-US" sz="1050" b="1" dirty="0"/>
                <a:t> with your feedback and some pictures of the pledges and pledge tree!</a:t>
              </a:r>
              <a:endParaRPr lang="en-GB" sz="1050" b="1" dirty="0"/>
            </a:p>
          </p:txBody>
        </p:sp>
      </p:grpSp>
    </p:spTree>
    <p:extLst>
      <p:ext uri="{BB962C8B-B14F-4D97-AF65-F5344CB8AC3E}">
        <p14:creationId xmlns:p14="http://schemas.microsoft.com/office/powerpoint/2010/main" val="1520510355"/>
      </p:ext>
    </p:extLst>
  </p:cSld>
  <p:clrMapOvr>
    <a:masterClrMapping/>
  </p:clrMapOvr>
</p:sld>
</file>

<file path=ppt/theme/theme1.xml><?xml version="1.0" encoding="utf-8"?>
<a:theme xmlns:a="http://schemas.openxmlformats.org/drawingml/2006/main" name="Sonnedix Theme">
  <a:themeElements>
    <a:clrScheme name="Sonnedix">
      <a:dk1>
        <a:srgbClr val="000000"/>
      </a:dk1>
      <a:lt1>
        <a:srgbClr val="FFFFFF"/>
      </a:lt1>
      <a:dk2>
        <a:srgbClr val="28303A"/>
      </a:dk2>
      <a:lt2>
        <a:srgbClr val="F2F2F2"/>
      </a:lt2>
      <a:accent1>
        <a:srgbClr val="F89C41"/>
      </a:accent1>
      <a:accent2>
        <a:srgbClr val="C93C36"/>
      </a:accent2>
      <a:accent3>
        <a:srgbClr val="8F9E59"/>
      </a:accent3>
      <a:accent4>
        <a:srgbClr val="6EB3D6"/>
      </a:accent4>
      <a:accent5>
        <a:srgbClr val="6D8E9C"/>
      </a:accent5>
      <a:accent6>
        <a:srgbClr val="F3F3F3"/>
      </a:accent6>
      <a:hlink>
        <a:srgbClr val="6D8E9C"/>
      </a:hlink>
      <a:folHlink>
        <a:srgbClr val="98B3BB"/>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7768</TotalTime>
  <Words>1338</Words>
  <Application>Microsoft Office PowerPoint</Application>
  <PresentationFormat>Custom</PresentationFormat>
  <Paragraphs>75</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Arial</vt:lpstr>
      <vt:lpstr>Verdana</vt:lpstr>
      <vt:lpstr>Sonnedix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Anastasia Gkartzopoulou</dc:creator>
  <cp:lastModifiedBy>Giuliano Torrisi</cp:lastModifiedBy>
  <cp:revision>12</cp:revision>
  <dcterms:created xsi:type="dcterms:W3CDTF">2025-02-27T14:09:36Z</dcterms:created>
  <dcterms:modified xsi:type="dcterms:W3CDTF">2025-09-19T15:37:40Z</dcterms:modified>
</cp:coreProperties>
</file>