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50" r:id="rId1"/>
  </p:sldMasterIdLst>
  <p:notesMasterIdLst>
    <p:notesMasterId r:id="rId5"/>
  </p:notesMasterIdLst>
  <p:sldIdLst>
    <p:sldId id="258" r:id="rId2"/>
    <p:sldId id="259" r:id="rId3"/>
    <p:sldId id="260" r:id="rId4"/>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A9A15F-1636-874E-A18D-8F287E9FF0BA}" v="58" dt="2025-04-10T12:42:33.9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18" autoAdjust="0"/>
    <p:restoredTop sz="94422"/>
  </p:normalViewPr>
  <p:slideViewPr>
    <p:cSldViewPr snapToGrid="0">
      <p:cViewPr varScale="1">
        <p:scale>
          <a:sx n="75" d="100"/>
          <a:sy n="75" d="100"/>
        </p:scale>
        <p:origin x="694" y="22"/>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0AC406-CD1F-554E-A1F8-9796690C30D5}" type="datetimeFigureOut">
              <a:rPr lang="en-US" smtClean="0"/>
              <a:t>9/19/2025</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0E57E7-62E1-2B4F-A3F0-FDEDF8982358}" type="slidenum">
              <a:rPr lang="en-US" smtClean="0"/>
              <a:t>‹#›</a:t>
            </a:fld>
            <a:endParaRPr lang="en-US"/>
          </a:p>
        </p:txBody>
      </p:sp>
    </p:spTree>
    <p:extLst>
      <p:ext uri="{BB962C8B-B14F-4D97-AF65-F5344CB8AC3E}">
        <p14:creationId xmlns:p14="http://schemas.microsoft.com/office/powerpoint/2010/main" val="19082587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E00E57E7-62E1-2B4F-A3F0-FDEDF8982358}" type="slidenum">
              <a:rPr lang="en-US" smtClean="0"/>
              <a:t>1</a:t>
            </a:fld>
            <a:endParaRPr lang="en-US"/>
          </a:p>
        </p:txBody>
      </p:sp>
    </p:spTree>
    <p:extLst>
      <p:ext uri="{BB962C8B-B14F-4D97-AF65-F5344CB8AC3E}">
        <p14:creationId xmlns:p14="http://schemas.microsoft.com/office/powerpoint/2010/main" val="7141341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E00E57E7-62E1-2B4F-A3F0-FDEDF8982358}" type="slidenum">
              <a:rPr lang="en-US" smtClean="0"/>
              <a:t>2</a:t>
            </a:fld>
            <a:endParaRPr lang="en-US"/>
          </a:p>
        </p:txBody>
      </p:sp>
    </p:spTree>
    <p:extLst>
      <p:ext uri="{BB962C8B-B14F-4D97-AF65-F5344CB8AC3E}">
        <p14:creationId xmlns:p14="http://schemas.microsoft.com/office/powerpoint/2010/main" val="2675306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E00E57E7-62E1-2B4F-A3F0-FDEDF8982358}" type="slidenum">
              <a:rPr lang="en-US" smtClean="0"/>
              <a:t>3</a:t>
            </a:fld>
            <a:endParaRPr lang="en-US"/>
          </a:p>
        </p:txBody>
      </p:sp>
    </p:spTree>
    <p:extLst>
      <p:ext uri="{BB962C8B-B14F-4D97-AF65-F5344CB8AC3E}">
        <p14:creationId xmlns:p14="http://schemas.microsoft.com/office/powerpoint/2010/main" val="6987525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Cover">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A8625967-1B13-76EF-44DE-DACC7706405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27092"/>
            <a:ext cx="247650" cy="10745892"/>
          </a:xfrm>
          <a:prstGeom prst="rect">
            <a:avLst/>
          </a:prstGeom>
        </p:spPr>
      </p:pic>
      <p:pic>
        <p:nvPicPr>
          <p:cNvPr id="3" name="Picture 2" descr="A black and white logo&#10;&#10;AI-generated content may be incorrect.">
            <a:extLst>
              <a:ext uri="{FF2B5EF4-FFF2-40B4-BE49-F238E27FC236}">
                <a16:creationId xmlns:a16="http://schemas.microsoft.com/office/drawing/2014/main" id="{C49C738E-1D78-AEC5-7BCB-0764784915C7}"/>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78880" y="9852025"/>
            <a:ext cx="2154610" cy="676052"/>
          </a:xfrm>
          <a:prstGeom prst="rect">
            <a:avLst/>
          </a:prstGeom>
        </p:spPr>
      </p:pic>
      <p:sp>
        <p:nvSpPr>
          <p:cNvPr id="15" name="Text Placeholder 2">
            <a:extLst>
              <a:ext uri="{FF2B5EF4-FFF2-40B4-BE49-F238E27FC236}">
                <a16:creationId xmlns:a16="http://schemas.microsoft.com/office/drawing/2014/main" id="{68C3B7A6-A8AC-8554-4CD9-EC2098A8386C}"/>
              </a:ext>
            </a:extLst>
          </p:cNvPr>
          <p:cNvSpPr>
            <a:spLocks noGrp="1"/>
          </p:cNvSpPr>
          <p:nvPr>
            <p:ph type="body" sz="quarter" idx="10" hasCustomPrompt="1"/>
          </p:nvPr>
        </p:nvSpPr>
        <p:spPr>
          <a:xfrm>
            <a:off x="750793" y="1099590"/>
            <a:ext cx="4446849" cy="984885"/>
          </a:xfrm>
          <a:prstGeom prst="rect">
            <a:avLst/>
          </a:prstGeom>
        </p:spPr>
        <p:txBody>
          <a:bodyPr wrap="square" lIns="0" tIns="0" rIns="0" bIns="0">
            <a:spAutoFit/>
          </a:bodyPr>
          <a:lstStyle>
            <a:lvl1pPr marL="0" indent="0" algn="l">
              <a:lnSpc>
                <a:spcPct val="100000"/>
              </a:lnSpc>
              <a:spcBef>
                <a:spcPts val="0"/>
              </a:spcBef>
              <a:buNone/>
              <a:defRPr sz="3200" b="0"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dirty="0"/>
              <a:t>Click here</a:t>
            </a:r>
            <a:br>
              <a:rPr lang="en-GB" dirty="0"/>
            </a:br>
            <a:r>
              <a:rPr lang="en-GB" dirty="0"/>
              <a:t>to add title</a:t>
            </a:r>
            <a:endParaRPr lang="en-US" dirty="0"/>
          </a:p>
        </p:txBody>
      </p:sp>
      <p:sp>
        <p:nvSpPr>
          <p:cNvPr id="16" name="Text Placeholder 8">
            <a:extLst>
              <a:ext uri="{FF2B5EF4-FFF2-40B4-BE49-F238E27FC236}">
                <a16:creationId xmlns:a16="http://schemas.microsoft.com/office/drawing/2014/main" id="{E1883477-8518-53E5-8608-5CB5966218C0}"/>
              </a:ext>
            </a:extLst>
          </p:cNvPr>
          <p:cNvSpPr>
            <a:spLocks noGrp="1"/>
          </p:cNvSpPr>
          <p:nvPr>
            <p:ph type="body" sz="quarter" idx="11" hasCustomPrompt="1"/>
          </p:nvPr>
        </p:nvSpPr>
        <p:spPr>
          <a:xfrm>
            <a:off x="722313" y="2235200"/>
            <a:ext cx="4459287" cy="342900"/>
          </a:xfrm>
          <a:prstGeom prst="rect">
            <a:avLst/>
          </a:prstGeom>
        </p:spPr>
        <p:txBody>
          <a:bodyPr lIns="0"/>
          <a:lstStyle>
            <a:lvl1pPr marL="0" indent="0">
              <a:buNone/>
              <a:defRPr sz="1600" b="0"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dirty="0"/>
              <a:t>Click here to add subtitle</a:t>
            </a:r>
            <a:endParaRPr lang="en-US" dirty="0"/>
          </a:p>
        </p:txBody>
      </p:sp>
      <p:sp>
        <p:nvSpPr>
          <p:cNvPr id="17" name="Text Placeholder 12">
            <a:extLst>
              <a:ext uri="{FF2B5EF4-FFF2-40B4-BE49-F238E27FC236}">
                <a16:creationId xmlns:a16="http://schemas.microsoft.com/office/drawing/2014/main" id="{81C78E8D-902D-456F-336E-C6C36C902D58}"/>
              </a:ext>
            </a:extLst>
          </p:cNvPr>
          <p:cNvSpPr>
            <a:spLocks noGrp="1"/>
          </p:cNvSpPr>
          <p:nvPr>
            <p:ph type="body" sz="quarter" idx="12" hasCustomPrompt="1"/>
          </p:nvPr>
        </p:nvSpPr>
        <p:spPr>
          <a:xfrm>
            <a:off x="722313" y="3079750"/>
            <a:ext cx="4459287" cy="247650"/>
          </a:xfrm>
          <a:prstGeom prst="rect">
            <a:avLst/>
          </a:prstGeom>
        </p:spPr>
        <p:txBody>
          <a:bodyPr lIns="0"/>
          <a:lstStyle>
            <a:lvl1pPr marL="0" indent="0">
              <a:buNone/>
              <a:defRPr sz="1400" b="1"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dirty="0"/>
              <a:t>Click here to add body text title</a:t>
            </a:r>
            <a:endParaRPr lang="en-US" dirty="0"/>
          </a:p>
        </p:txBody>
      </p:sp>
      <p:sp>
        <p:nvSpPr>
          <p:cNvPr id="18" name="Text Placeholder 7">
            <a:extLst>
              <a:ext uri="{FF2B5EF4-FFF2-40B4-BE49-F238E27FC236}">
                <a16:creationId xmlns:a16="http://schemas.microsoft.com/office/drawing/2014/main" id="{91D2C5EA-BE39-1FA9-59DD-19F356D83A03}"/>
              </a:ext>
            </a:extLst>
          </p:cNvPr>
          <p:cNvSpPr>
            <a:spLocks noGrp="1"/>
          </p:cNvSpPr>
          <p:nvPr>
            <p:ph type="body" sz="quarter" idx="16" hasCustomPrompt="1"/>
          </p:nvPr>
        </p:nvSpPr>
        <p:spPr>
          <a:xfrm>
            <a:off x="719667" y="3420533"/>
            <a:ext cx="4471765" cy="2582061"/>
          </a:xfrm>
          <a:prstGeom prst="rect">
            <a:avLst/>
          </a:prstGeom>
        </p:spPr>
        <p:txBody>
          <a:bodyPr lIns="0" tIns="0" rIns="0" bIns="0"/>
          <a:lstStyle>
            <a:lvl1pPr marL="222250" indent="-222250">
              <a:lnSpc>
                <a:spcPct val="100000"/>
              </a:lnSpc>
              <a:spcBef>
                <a:spcPts val="0"/>
              </a:spcBef>
              <a:buFont typeface="Arial" panose="020B0604020202020204" pitchFamily="34" charset="0"/>
              <a:buChar char="•"/>
              <a:tabLst/>
              <a:defRPr sz="14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buFont typeface="Arial" panose="020B0604020202020204" pitchFamily="34" charset="0"/>
              <a:buChar char="•"/>
              <a:tabLst/>
              <a:defRPr sz="13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buFont typeface="Arial" panose="020B0604020202020204" pitchFamily="34" charset="0"/>
              <a:buChar char="•"/>
              <a:tabLst/>
              <a:defRPr sz="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buFont typeface="Arial" panose="020B0604020202020204" pitchFamily="34" charset="0"/>
              <a:buChar char="•"/>
              <a:tabLst/>
              <a:defRPr sz="11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buFont typeface="Arial" panose="020B0604020202020204" pitchFamily="34" charset="0"/>
              <a:buChar char="•"/>
              <a:tabLst/>
              <a:defRPr sz="10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tabLst/>
              <a:defRPr sz="900">
                <a:latin typeface="Verdana" panose="020B0604030504040204" pitchFamily="34" charset="0"/>
                <a:ea typeface="Verdana" panose="020B0604030504040204" pitchFamily="34" charset="0"/>
                <a:cs typeface="Verdana" panose="020B0604030504040204" pitchFamily="34" charset="0"/>
              </a:defRPr>
            </a:lvl6pPr>
            <a:lvl7pPr>
              <a:defRPr/>
            </a:lvl7pPr>
            <a:lvl8pPr marL="0" indent="0">
              <a:buFont typeface="Arial" panose="020B0604020202020204" pitchFamily="34" charset="0"/>
              <a:buNone/>
              <a:defRPr/>
            </a:lvl8pPr>
          </a:lstStyle>
          <a:p>
            <a:pPr lvl="0"/>
            <a:r>
              <a:rPr lang="en-GB" dirty="0"/>
              <a:t>Click here to add body text</a:t>
            </a:r>
          </a:p>
        </p:txBody>
      </p:sp>
    </p:spTree>
    <p:extLst>
      <p:ext uri="{BB962C8B-B14F-4D97-AF65-F5344CB8AC3E}">
        <p14:creationId xmlns:p14="http://schemas.microsoft.com/office/powerpoint/2010/main" val="240459546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7226725"/>
      </p:ext>
    </p:extLst>
  </p:cSld>
  <p:clrMap bg1="lt1" tx1="dk1" bg2="lt2" tx2="dk2" accent1="accent1" accent2="accent2" accent3="accent3" accent4="accent4" accent5="accent5" accent6="accent6" hlink="hlink" folHlink="folHlink"/>
  <p:sldLayoutIdLst>
    <p:sldLayoutId id="2147483662" r:id="rId1"/>
  </p:sldLayoutIdLst>
  <p:hf hdr="0" ftr="0" dt="0"/>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368" userDrawn="1">
          <p15:clr>
            <a:srgbClr val="F26B43"/>
          </p15:clr>
        </p15:guide>
        <p15:guide id="2" pos="2381"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2">
            <a:extLst>
              <a:ext uri="{FF2B5EF4-FFF2-40B4-BE49-F238E27FC236}">
                <a16:creationId xmlns:a16="http://schemas.microsoft.com/office/drawing/2014/main" id="{5366AB58-61B6-2ED1-D03F-E000FC5C2A76}"/>
              </a:ext>
            </a:extLst>
          </p:cNvPr>
          <p:cNvSpPr>
            <a:spLocks noGrp="1"/>
          </p:cNvSpPr>
          <p:nvPr>
            <p:ph type="body" sz="quarter" idx="10" hasCustomPrompt="1"/>
          </p:nvPr>
        </p:nvSpPr>
        <p:spPr>
          <a:xfrm>
            <a:off x="719667" y="592661"/>
            <a:ext cx="6522587" cy="861774"/>
          </a:xfrm>
          <a:prstGeom prst="rect">
            <a:avLst/>
          </a:prstGeom>
        </p:spPr>
        <p:txBody>
          <a:bodyPr wrap="square" lIns="0" tIns="0" rIns="0" bIns="0">
            <a:spAutoFit/>
          </a:bodyPr>
          <a:lstStyle>
            <a:lvl1pPr marL="0" indent="0" algn="l">
              <a:lnSpc>
                <a:spcPct val="100000"/>
              </a:lnSpc>
              <a:spcBef>
                <a:spcPts val="0"/>
              </a:spcBef>
              <a:buNone/>
              <a:defRPr sz="3200" b="0"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sz="2800" b="1" dirty="0">
                <a:solidFill>
                  <a:schemeClr val="accent2"/>
                </a:solidFill>
              </a:rPr>
              <a:t>Présentation sur le changement climatique, notes explicatives</a:t>
            </a:r>
            <a:endParaRPr lang="en-GB" sz="2800" b="1" dirty="0">
              <a:solidFill>
                <a:schemeClr val="accent2"/>
              </a:solidFill>
            </a:endParaRPr>
          </a:p>
        </p:txBody>
      </p:sp>
      <p:cxnSp>
        <p:nvCxnSpPr>
          <p:cNvPr id="44" name="Straight Connector 43">
            <a:extLst>
              <a:ext uri="{FF2B5EF4-FFF2-40B4-BE49-F238E27FC236}">
                <a16:creationId xmlns:a16="http://schemas.microsoft.com/office/drawing/2014/main" id="{12A4A550-F09D-4B65-4E33-B770DD34599E}"/>
              </a:ext>
            </a:extLst>
          </p:cNvPr>
          <p:cNvCxnSpPr>
            <a:cxnSpLocks/>
          </p:cNvCxnSpPr>
          <p:nvPr/>
        </p:nvCxnSpPr>
        <p:spPr>
          <a:xfrm>
            <a:off x="719667" y="2260126"/>
            <a:ext cx="6329341" cy="0"/>
          </a:xfrm>
          <a:prstGeom prst="line">
            <a:avLst/>
          </a:prstGeom>
          <a:ln>
            <a:solidFill>
              <a:schemeClr val="accent6">
                <a:lumMod val="9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5" name="Text Placeholder 7">
            <a:extLst>
              <a:ext uri="{FF2B5EF4-FFF2-40B4-BE49-F238E27FC236}">
                <a16:creationId xmlns:a16="http://schemas.microsoft.com/office/drawing/2014/main" id="{51274A58-FE66-9BA4-299F-374C6974D3EB}"/>
              </a:ext>
            </a:extLst>
          </p:cNvPr>
          <p:cNvSpPr txBox="1">
            <a:spLocks/>
          </p:cNvSpPr>
          <p:nvPr/>
        </p:nvSpPr>
        <p:spPr>
          <a:xfrm>
            <a:off x="719667" y="1711592"/>
            <a:ext cx="1467272" cy="178487"/>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b="1" dirty="0"/>
              <a:t>Durée: </a:t>
            </a:r>
            <a:r>
              <a:rPr lang="en-US" sz="950" dirty="0"/>
              <a:t>30-45 minutes.</a:t>
            </a:r>
            <a:endParaRPr lang="en-GB" sz="950" dirty="0"/>
          </a:p>
        </p:txBody>
      </p:sp>
      <p:sp>
        <p:nvSpPr>
          <p:cNvPr id="15" name="Text Placeholder 7">
            <a:extLst>
              <a:ext uri="{FF2B5EF4-FFF2-40B4-BE49-F238E27FC236}">
                <a16:creationId xmlns:a16="http://schemas.microsoft.com/office/drawing/2014/main" id="{38EF1FEE-EA32-901E-D551-6AB729B7BD13}"/>
              </a:ext>
            </a:extLst>
          </p:cNvPr>
          <p:cNvSpPr txBox="1">
            <a:spLocks/>
          </p:cNvSpPr>
          <p:nvPr/>
        </p:nvSpPr>
        <p:spPr>
          <a:xfrm>
            <a:off x="719667" y="2724376"/>
            <a:ext cx="6329340" cy="480644"/>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fr-FR" sz="950" dirty="0"/>
              <a:t>L’objectif de cette leçon n’est pas de s’approfondir dans les sciences du climat, car cela serait trop complexe pour un public de bas âge. Cette session aura plutôt comme enjeu d’introduire la phrase changement climatique et ce qu’elle signifie dans le monde réel, en insistant à la fin sur comment pourrions nous être plus respectueux envers notre planète.</a:t>
            </a:r>
          </a:p>
          <a:p>
            <a:pPr marL="0" indent="0">
              <a:buFont typeface="Arial" panose="020B0604020202020204" pitchFamily="34" charset="0"/>
              <a:buNone/>
            </a:pPr>
            <a:endParaRPr lang="fr-FR" sz="950" dirty="0"/>
          </a:p>
          <a:p>
            <a:pPr marL="0" indent="0">
              <a:buFont typeface="Arial" panose="020B0604020202020204" pitchFamily="34" charset="0"/>
              <a:buNone/>
            </a:pPr>
            <a:r>
              <a:rPr lang="fr-FR" sz="950" dirty="0"/>
              <a:t>À la fin de ces leçons, les élèves en auront appris sur le changement climatique et ce que cela représente pour eux à travers la présentation associée activités interactives. Aussi, ils auront pris connaissance de ce que les actions du quotidien peuvent apporter de positif à l'environnement. Ils auront par ailleurs pris un engagement pour protéger la planète en créant un arbre des engagements qui sera accroché dans leur classe.</a:t>
            </a:r>
            <a:endParaRPr lang="en-GB" sz="950" dirty="0"/>
          </a:p>
        </p:txBody>
      </p:sp>
      <p:sp>
        <p:nvSpPr>
          <p:cNvPr id="16" name="Text Placeholder 8">
            <a:extLst>
              <a:ext uri="{FF2B5EF4-FFF2-40B4-BE49-F238E27FC236}">
                <a16:creationId xmlns:a16="http://schemas.microsoft.com/office/drawing/2014/main" id="{611980B8-C906-62F4-63F9-B93F5A493D95}"/>
              </a:ext>
            </a:extLst>
          </p:cNvPr>
          <p:cNvSpPr txBox="1">
            <a:spLocks/>
          </p:cNvSpPr>
          <p:nvPr/>
        </p:nvSpPr>
        <p:spPr>
          <a:xfrm>
            <a:off x="722314" y="2354328"/>
            <a:ext cx="2572914" cy="275846"/>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a:t>Objectif de la </a:t>
            </a:r>
            <a:r>
              <a:rPr lang="en-GB" b="1" dirty="0" err="1"/>
              <a:t>leçon</a:t>
            </a:r>
            <a:r>
              <a:rPr lang="en-GB" b="1" dirty="0"/>
              <a:t>:</a:t>
            </a:r>
            <a:endParaRPr lang="en-US" b="1" dirty="0"/>
          </a:p>
        </p:txBody>
      </p:sp>
      <p:sp>
        <p:nvSpPr>
          <p:cNvPr id="10" name="Text Placeholder 7">
            <a:extLst>
              <a:ext uri="{FF2B5EF4-FFF2-40B4-BE49-F238E27FC236}">
                <a16:creationId xmlns:a16="http://schemas.microsoft.com/office/drawing/2014/main" id="{F06E1E08-C9CB-F1B8-E05B-D214DED3D341}"/>
              </a:ext>
            </a:extLst>
          </p:cNvPr>
          <p:cNvSpPr txBox="1">
            <a:spLocks/>
          </p:cNvSpPr>
          <p:nvPr/>
        </p:nvSpPr>
        <p:spPr>
          <a:xfrm>
            <a:off x="719667" y="1967302"/>
            <a:ext cx="1467272" cy="178487"/>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b="1" dirty="0" err="1"/>
              <a:t>Âge</a:t>
            </a:r>
            <a:r>
              <a:rPr lang="en-US" sz="950" b="1" dirty="0"/>
              <a:t>: </a:t>
            </a:r>
            <a:r>
              <a:rPr lang="en-US" sz="950" dirty="0"/>
              <a:t>5-8 ans.</a:t>
            </a:r>
            <a:endParaRPr lang="en-GB" sz="950" dirty="0"/>
          </a:p>
        </p:txBody>
      </p:sp>
      <p:cxnSp>
        <p:nvCxnSpPr>
          <p:cNvPr id="30" name="Straight Connector 29">
            <a:extLst>
              <a:ext uri="{FF2B5EF4-FFF2-40B4-BE49-F238E27FC236}">
                <a16:creationId xmlns:a16="http://schemas.microsoft.com/office/drawing/2014/main" id="{CC440466-3DD3-39F0-787A-FFF43600710F}"/>
              </a:ext>
            </a:extLst>
          </p:cNvPr>
          <p:cNvCxnSpPr>
            <a:cxnSpLocks/>
          </p:cNvCxnSpPr>
          <p:nvPr/>
        </p:nvCxnSpPr>
        <p:spPr>
          <a:xfrm>
            <a:off x="719667" y="4295076"/>
            <a:ext cx="6329341" cy="0"/>
          </a:xfrm>
          <a:prstGeom prst="line">
            <a:avLst/>
          </a:prstGeom>
          <a:ln>
            <a:solidFill>
              <a:schemeClr val="accent6">
                <a:lumMod val="9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32" name="Text Placeholder 7">
            <a:extLst>
              <a:ext uri="{FF2B5EF4-FFF2-40B4-BE49-F238E27FC236}">
                <a16:creationId xmlns:a16="http://schemas.microsoft.com/office/drawing/2014/main" id="{E0E40768-C67B-27A9-2DCB-968C4ED2E2F8}"/>
              </a:ext>
            </a:extLst>
          </p:cNvPr>
          <p:cNvSpPr txBox="1">
            <a:spLocks/>
          </p:cNvSpPr>
          <p:nvPr/>
        </p:nvSpPr>
        <p:spPr>
          <a:xfrm>
            <a:off x="719667" y="4762713"/>
            <a:ext cx="6329340" cy="325006"/>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fr-FR" sz="950" dirty="0"/>
              <a:t>Ce document est une référence pour la présentation des slides sur le changement climatique dont le lien est le suivant: Changements climatiques </a:t>
            </a:r>
            <a:r>
              <a:rPr lang="fr-FR" sz="950" dirty="0" err="1"/>
              <a:t>Presentation</a:t>
            </a:r>
            <a:r>
              <a:rPr lang="fr-FR" sz="950" dirty="0"/>
              <a:t> 5-8 Ans.</a:t>
            </a:r>
            <a:endParaRPr lang="en-GB" sz="950" dirty="0"/>
          </a:p>
        </p:txBody>
      </p:sp>
      <p:sp>
        <p:nvSpPr>
          <p:cNvPr id="33" name="Text Placeholder 8">
            <a:extLst>
              <a:ext uri="{FF2B5EF4-FFF2-40B4-BE49-F238E27FC236}">
                <a16:creationId xmlns:a16="http://schemas.microsoft.com/office/drawing/2014/main" id="{E002F2D5-11D1-7C93-9391-3B2B4A493AF7}"/>
              </a:ext>
            </a:extLst>
          </p:cNvPr>
          <p:cNvSpPr txBox="1">
            <a:spLocks/>
          </p:cNvSpPr>
          <p:nvPr/>
        </p:nvSpPr>
        <p:spPr>
          <a:xfrm>
            <a:off x="722314" y="4392665"/>
            <a:ext cx="2572914" cy="275846"/>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a:t>Ce document:</a:t>
            </a:r>
            <a:endParaRPr lang="en-US" b="1" dirty="0"/>
          </a:p>
        </p:txBody>
      </p:sp>
      <p:cxnSp>
        <p:nvCxnSpPr>
          <p:cNvPr id="34" name="Straight Connector 33">
            <a:extLst>
              <a:ext uri="{FF2B5EF4-FFF2-40B4-BE49-F238E27FC236}">
                <a16:creationId xmlns:a16="http://schemas.microsoft.com/office/drawing/2014/main" id="{08178F23-0448-33AD-D8AE-10E94E593B3D}"/>
              </a:ext>
            </a:extLst>
          </p:cNvPr>
          <p:cNvCxnSpPr>
            <a:cxnSpLocks/>
          </p:cNvCxnSpPr>
          <p:nvPr/>
        </p:nvCxnSpPr>
        <p:spPr>
          <a:xfrm>
            <a:off x="719667" y="5212863"/>
            <a:ext cx="6329341" cy="0"/>
          </a:xfrm>
          <a:prstGeom prst="line">
            <a:avLst/>
          </a:prstGeom>
          <a:ln>
            <a:solidFill>
              <a:schemeClr val="accent6">
                <a:lumMod val="9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35" name="Text Placeholder 7">
            <a:extLst>
              <a:ext uri="{FF2B5EF4-FFF2-40B4-BE49-F238E27FC236}">
                <a16:creationId xmlns:a16="http://schemas.microsoft.com/office/drawing/2014/main" id="{FB6CD268-5F0F-EBC6-738F-C9ACAB0E09BF}"/>
              </a:ext>
            </a:extLst>
          </p:cNvPr>
          <p:cNvSpPr txBox="1">
            <a:spLocks/>
          </p:cNvSpPr>
          <p:nvPr/>
        </p:nvSpPr>
        <p:spPr>
          <a:xfrm>
            <a:off x="719667" y="5711363"/>
            <a:ext cx="6329340" cy="3536976"/>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252000">
              <a:lnSpc>
                <a:spcPts val="1140"/>
              </a:lnSpc>
              <a:buFont typeface="Arial" panose="020B0604020202020204" pitchFamily="34" charset="0"/>
              <a:buNone/>
            </a:pPr>
            <a:r>
              <a:rPr lang="en-US" sz="950" b="1" dirty="0"/>
              <a:t>Slide 2:</a:t>
            </a:r>
            <a:r>
              <a:rPr lang="en-US" sz="500" b="1" dirty="0"/>
              <a:t> </a:t>
            </a:r>
          </a:p>
          <a:p>
            <a:pPr marL="0" indent="-252000">
              <a:lnSpc>
                <a:spcPts val="1140"/>
              </a:lnSpc>
              <a:buFont typeface="Arial" panose="020B0604020202020204" pitchFamily="34" charset="0"/>
              <a:buNone/>
            </a:pPr>
            <a:r>
              <a:rPr lang="fr-FR" sz="950" dirty="0"/>
              <a:t>Conseils: Ce slide pousse les enfants à penser à ce en quoi consiste la planète terre et à l’observer. À travers l’image, vous pouvez leur poser certaines questions pour les inciter à s’exprimer.</a:t>
            </a:r>
          </a:p>
          <a:p>
            <a:pPr marL="0" indent="-252000">
              <a:lnSpc>
                <a:spcPts val="1140"/>
              </a:lnSpc>
              <a:buFont typeface="Arial" panose="020B0604020202020204" pitchFamily="34" charset="0"/>
              <a:buNone/>
            </a:pPr>
            <a:r>
              <a:rPr lang="fr-FR" sz="950" dirty="0"/>
              <a:t>Certaines questions à poser (En s’adaptant à l’âge et aux capacités):</a:t>
            </a:r>
          </a:p>
          <a:p>
            <a:pPr marL="0" indent="-252000">
              <a:lnSpc>
                <a:spcPts val="1140"/>
              </a:lnSpc>
              <a:buFont typeface="Arial" panose="020B0604020202020204" pitchFamily="34" charset="0"/>
              <a:buNone/>
            </a:pPr>
            <a:endParaRPr lang="en-US" sz="950" dirty="0"/>
          </a:p>
          <a:p>
            <a:pPr marL="0" indent="-108000">
              <a:lnSpc>
                <a:spcPct val="150000"/>
              </a:lnSpc>
            </a:pPr>
            <a:r>
              <a:rPr lang="fr-FR" sz="950" dirty="0"/>
              <a:t>Que voyez vous dans l’écran ?</a:t>
            </a:r>
          </a:p>
          <a:p>
            <a:pPr marL="0" indent="-108000">
              <a:lnSpc>
                <a:spcPct val="150000"/>
              </a:lnSpc>
            </a:pPr>
            <a:r>
              <a:rPr lang="fr-FR" sz="950" dirty="0"/>
              <a:t>Que représentent les parties bleues ? Que vit-t-il dans ces mers et océans?</a:t>
            </a:r>
          </a:p>
          <a:p>
            <a:pPr marL="0" indent="-108000">
              <a:lnSpc>
                <a:spcPct val="150000"/>
              </a:lnSpc>
            </a:pPr>
            <a:r>
              <a:rPr lang="fr-FR" sz="950" dirty="0"/>
              <a:t>Que sont les parties vertes/jaunes ? Qui y vit ? (Nous!)</a:t>
            </a:r>
          </a:p>
          <a:p>
            <a:pPr marL="0" indent="-108000">
              <a:lnSpc>
                <a:spcPct val="150000"/>
              </a:lnSpc>
            </a:pPr>
            <a:r>
              <a:rPr lang="fr-FR" sz="950" dirty="0"/>
              <a:t>Ou sont les zones les plus froides ? (Les pôles!)</a:t>
            </a:r>
          </a:p>
          <a:p>
            <a:pPr marL="0" indent="-108000">
              <a:lnSpc>
                <a:spcPct val="150000"/>
              </a:lnSpc>
            </a:pPr>
            <a:r>
              <a:rPr lang="fr-FR" sz="950" dirty="0"/>
              <a:t>Quelles sont les zones les plus chaudes ? (Le long de l’équateur!)</a:t>
            </a:r>
          </a:p>
          <a:p>
            <a:pPr marL="0" indent="-108000">
              <a:lnSpc>
                <a:spcPct val="150000"/>
              </a:lnSpc>
            </a:pPr>
            <a:r>
              <a:rPr lang="fr-FR" sz="950" dirty="0"/>
              <a:t>Que sont les parties blanches ? (Les nuages!)</a:t>
            </a:r>
            <a:r>
              <a:rPr lang="en-US" sz="950" dirty="0"/>
              <a:t>What are the white parts? Clouds!</a:t>
            </a:r>
          </a:p>
          <a:p>
            <a:pPr marL="0" indent="0">
              <a:lnSpc>
                <a:spcPct val="150000"/>
              </a:lnSpc>
              <a:buNone/>
            </a:pPr>
            <a:endParaRPr lang="en-US" sz="950" dirty="0"/>
          </a:p>
          <a:p>
            <a:pPr marL="0" indent="-252000">
              <a:lnSpc>
                <a:spcPts val="1140"/>
              </a:lnSpc>
              <a:buFont typeface="Arial" panose="020B0604020202020204" pitchFamily="34" charset="0"/>
              <a:buNone/>
            </a:pPr>
            <a:r>
              <a:rPr lang="fr-FR" sz="950" dirty="0"/>
              <a:t>Ensuite, introduisez l’atmosphère comme étant l’anneau présent autour de la terre. L’atmosphère entoure la terre comme une bulle! Elle nous protège des rayons du soleil et du froid de l’espace. Elle contient également l’air que l’on respire. Certaines de nos activités au quotidien engendrent des gazes qui peuvent être dangereux pour l’atmosphère.</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b="1" dirty="0"/>
              <a:t>Slide 3:</a:t>
            </a:r>
          </a:p>
          <a:p>
            <a:pPr marL="0" indent="-252000">
              <a:lnSpc>
                <a:spcPts val="1140"/>
              </a:lnSpc>
              <a:buFont typeface="Arial" panose="020B0604020202020204" pitchFamily="34" charset="0"/>
              <a:buNone/>
            </a:pPr>
            <a:r>
              <a:rPr lang="fr-FR" sz="950" dirty="0"/>
              <a:t>Conseils: Mais la terre change ! – il fait de plus en plus chaud sur terre, ce qui cause plusieurs problèmes pour la planète. C’est ce qu’on appelle le changement climatique!</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b="1" dirty="0"/>
              <a:t>Slide 4:</a:t>
            </a:r>
          </a:p>
          <a:p>
            <a:pPr marL="0" indent="-252000">
              <a:lnSpc>
                <a:spcPts val="1140"/>
              </a:lnSpc>
              <a:buFont typeface="Arial" panose="020B0604020202020204" pitchFamily="34" charset="0"/>
              <a:buNone/>
            </a:pPr>
            <a:r>
              <a:rPr lang="fr-FR" sz="950" dirty="0"/>
              <a:t>Conseils: Ce slide amène les élèves à méditer sur comment le climat change, en utilisant l’exemple des ours polaires, car ils peuvent leur sembler familiers. Demandez aux enfants de regarder cette image et demandez leur l’image qu’ils ont de l’arctique, à quoi cela ressemble ? (Le froid, les ours polaires, la neige, la glace, le blanc).</a:t>
            </a:r>
            <a:endParaRPr lang="en-GB" sz="950" dirty="0"/>
          </a:p>
        </p:txBody>
      </p:sp>
      <p:sp>
        <p:nvSpPr>
          <p:cNvPr id="36" name="Text Placeholder 8">
            <a:extLst>
              <a:ext uri="{FF2B5EF4-FFF2-40B4-BE49-F238E27FC236}">
                <a16:creationId xmlns:a16="http://schemas.microsoft.com/office/drawing/2014/main" id="{FAE12065-DA1B-A79E-9235-90288C7E5CFF}"/>
              </a:ext>
            </a:extLst>
          </p:cNvPr>
          <p:cNvSpPr txBox="1">
            <a:spLocks/>
          </p:cNvSpPr>
          <p:nvPr/>
        </p:nvSpPr>
        <p:spPr>
          <a:xfrm>
            <a:off x="722314" y="5310452"/>
            <a:ext cx="2572914" cy="275846"/>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a:t>Notes </a:t>
            </a:r>
            <a:r>
              <a:rPr lang="en-GB" b="1" dirty="0" err="1"/>
              <a:t>explicatives</a:t>
            </a:r>
            <a:r>
              <a:rPr lang="en-GB" b="1" dirty="0"/>
              <a:t>:</a:t>
            </a:r>
            <a:endParaRPr lang="en-US" b="1" dirty="0"/>
          </a:p>
        </p:txBody>
      </p:sp>
    </p:spTree>
    <p:extLst>
      <p:ext uri="{BB962C8B-B14F-4D97-AF65-F5344CB8AC3E}">
        <p14:creationId xmlns:p14="http://schemas.microsoft.com/office/powerpoint/2010/main" val="2008783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ext Placeholder 7">
            <a:extLst>
              <a:ext uri="{FF2B5EF4-FFF2-40B4-BE49-F238E27FC236}">
                <a16:creationId xmlns:a16="http://schemas.microsoft.com/office/drawing/2014/main" id="{FB6CD268-5F0F-EBC6-738F-C9ACAB0E09BF}"/>
              </a:ext>
            </a:extLst>
          </p:cNvPr>
          <p:cNvSpPr txBox="1">
            <a:spLocks/>
          </p:cNvSpPr>
          <p:nvPr/>
        </p:nvSpPr>
        <p:spPr>
          <a:xfrm>
            <a:off x="719668" y="579750"/>
            <a:ext cx="6449906" cy="9031610"/>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252000">
              <a:lnSpc>
                <a:spcPts val="1140"/>
              </a:lnSpc>
              <a:buFont typeface="Arial" panose="020B0604020202020204" pitchFamily="34" charset="0"/>
              <a:buNone/>
            </a:pPr>
            <a:r>
              <a:rPr lang="en-US" sz="950" b="1" dirty="0"/>
              <a:t>Slide 5:</a:t>
            </a:r>
          </a:p>
          <a:p>
            <a:pPr marL="0" indent="-252000">
              <a:lnSpc>
                <a:spcPts val="1140"/>
              </a:lnSpc>
              <a:buFont typeface="Arial" panose="020B0604020202020204" pitchFamily="34" charset="0"/>
              <a:buNone/>
            </a:pPr>
            <a:r>
              <a:rPr lang="fr-FR" sz="950" dirty="0"/>
              <a:t>Conseils: Ce slide montre aux enfants la réalité de l’arctique, et ce n’est pas ce à quoi ils pensaient. Il y a peu de neige, peu de glace et cela est dû au réchauffement climatique.</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b="1" dirty="0"/>
              <a:t>Slide 6:</a:t>
            </a:r>
          </a:p>
          <a:p>
            <a:pPr marL="0" indent="-252000">
              <a:lnSpc>
                <a:spcPts val="1140"/>
              </a:lnSpc>
              <a:buFont typeface="Arial" panose="020B0604020202020204" pitchFamily="34" charset="0"/>
              <a:buNone/>
            </a:pPr>
            <a:r>
              <a:rPr lang="fr-FR" sz="950" dirty="0"/>
              <a:t>Conseils: Ce slide présentera aux enfants les impacts du changement climatique pour leur en donner une compréhension globale d’une manière simple.</a:t>
            </a:r>
          </a:p>
          <a:p>
            <a:pPr marL="0" indent="-252000">
              <a:lnSpc>
                <a:spcPts val="1140"/>
              </a:lnSpc>
              <a:buFont typeface="Arial" panose="020B0604020202020204" pitchFamily="34" charset="0"/>
              <a:buNone/>
            </a:pPr>
            <a:r>
              <a:rPr lang="fr-FR" sz="950" dirty="0"/>
              <a:t>Concentrez vous d’abord sur le soleil, demandez aux enfants ce que c’est et ce que ça fait. Le soleil nous tient chaud! Demandez leur s’ils ont remarqué qu’il fait de plus en plus chaud? Demandez leur pourquoi cela arrive-t-il ? C’est à cause du changement climatique ! Demandez leur ce que ce climat chaud représente pour eux et comment ils y font face ? Ils diront probablement qu’il leur faut boire beaucoup plus d’eau.</a:t>
            </a:r>
          </a:p>
          <a:p>
            <a:pPr marL="0" indent="-252000">
              <a:lnSpc>
                <a:spcPts val="1140"/>
              </a:lnSpc>
              <a:buFont typeface="Arial" panose="020B0604020202020204" pitchFamily="34" charset="0"/>
              <a:buNone/>
            </a:pPr>
            <a:endParaRPr lang="fr-FR" sz="950" dirty="0"/>
          </a:p>
          <a:p>
            <a:pPr marL="0" indent="-252000">
              <a:lnSpc>
                <a:spcPts val="1140"/>
              </a:lnSpc>
              <a:buFont typeface="Arial" panose="020B0604020202020204" pitchFamily="34" charset="0"/>
              <a:buNone/>
            </a:pPr>
            <a:r>
              <a:rPr lang="fr-FR" sz="950" dirty="0"/>
              <a:t>Ensuite, poussez les à réfléchir à ce que cela représente pour la planète</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b="1" dirty="0"/>
              <a:t>Slide 7:</a:t>
            </a:r>
          </a:p>
          <a:p>
            <a:pPr marL="0" indent="-252000">
              <a:lnSpc>
                <a:spcPts val="1140"/>
              </a:lnSpc>
              <a:buFont typeface="Arial" panose="020B0604020202020204" pitchFamily="34" charset="0"/>
              <a:buNone/>
            </a:pPr>
            <a:r>
              <a:rPr lang="fr-FR" sz="950" dirty="0"/>
              <a:t>Conseils: L’objectif de ce slide est de les pousser à penser simplement à ce qui peut causer le changement climatique.</a:t>
            </a:r>
          </a:p>
          <a:p>
            <a:pPr marL="0" indent="-252000">
              <a:lnSpc>
                <a:spcPts val="1140"/>
              </a:lnSpc>
              <a:buFont typeface="Arial" panose="020B0604020202020204" pitchFamily="34" charset="0"/>
              <a:buNone/>
            </a:pPr>
            <a:endParaRPr lang="en-US" sz="950" dirty="0"/>
          </a:p>
          <a:p>
            <a:pPr marL="180000" indent="-180000">
              <a:lnSpc>
                <a:spcPts val="1500"/>
              </a:lnSpc>
            </a:pPr>
            <a:r>
              <a:rPr lang="fr-FR" sz="950" dirty="0"/>
              <a:t>Les voitures: </a:t>
            </a:r>
            <a:r>
              <a:rPr lang="fr-FR" sz="950" dirty="0" err="1"/>
              <a:t>pollutes</a:t>
            </a:r>
            <a:r>
              <a:rPr lang="fr-FR" sz="950" dirty="0"/>
              <a:t> </a:t>
            </a:r>
            <a:r>
              <a:rPr lang="fr-FR" sz="950" dirty="0" err="1"/>
              <a:t>through</a:t>
            </a:r>
            <a:r>
              <a:rPr lang="fr-FR" sz="950" dirty="0"/>
              <a:t> </a:t>
            </a:r>
            <a:r>
              <a:rPr lang="fr-FR" sz="950" dirty="0" err="1"/>
              <a:t>their</a:t>
            </a:r>
            <a:r>
              <a:rPr lang="fr-FR" sz="950" dirty="0"/>
              <a:t> use, releasing </a:t>
            </a:r>
            <a:r>
              <a:rPr lang="fr-FR" sz="950" dirty="0" err="1"/>
              <a:t>harmful</a:t>
            </a:r>
            <a:r>
              <a:rPr lang="fr-FR" sz="950" dirty="0"/>
              <a:t> </a:t>
            </a:r>
            <a:r>
              <a:rPr lang="fr-FR" sz="950" dirty="0" err="1"/>
              <a:t>chemicals</a:t>
            </a:r>
            <a:r>
              <a:rPr lang="fr-FR" sz="950" dirty="0"/>
              <a:t> </a:t>
            </a:r>
            <a:r>
              <a:rPr lang="fr-FR" sz="950" dirty="0" err="1"/>
              <a:t>into</a:t>
            </a:r>
            <a:r>
              <a:rPr lang="fr-FR" sz="950" dirty="0"/>
              <a:t> the </a:t>
            </a:r>
            <a:r>
              <a:rPr lang="fr-FR" sz="950" dirty="0" err="1"/>
              <a:t>atmosphere</a:t>
            </a:r>
            <a:endParaRPr lang="fr-FR" sz="950" dirty="0"/>
          </a:p>
          <a:p>
            <a:pPr marL="180000" indent="-180000">
              <a:lnSpc>
                <a:spcPts val="1500"/>
              </a:lnSpc>
            </a:pPr>
            <a:r>
              <a:rPr lang="fr-FR" sz="950" dirty="0"/>
              <a:t>Les vaches : Produisent du méthane par leur flatulences !</a:t>
            </a:r>
          </a:p>
          <a:p>
            <a:pPr marL="180000" indent="-180000">
              <a:lnSpc>
                <a:spcPts val="1500"/>
              </a:lnSpc>
            </a:pPr>
            <a:r>
              <a:rPr lang="fr-FR" sz="950" dirty="0"/>
              <a:t>Les stations </a:t>
            </a:r>
            <a:r>
              <a:rPr lang="fr-FR" sz="950" dirty="0" err="1"/>
              <a:t>énérgetiques</a:t>
            </a:r>
            <a:r>
              <a:rPr lang="fr-FR" sz="950" dirty="0"/>
              <a:t>: Que font elles ? Elles produisent de l’électricité pour nous permettre de faire nos activités au quotidien. Qu’est ce qui dépend de l’électricité ? Poussez les à penser à ce qui a besoin d'électricité pour fonctionner.</a:t>
            </a:r>
          </a:p>
          <a:p>
            <a:pPr marL="180000" indent="-180000">
              <a:lnSpc>
                <a:spcPts val="1500"/>
              </a:lnSpc>
            </a:pPr>
            <a:r>
              <a:rPr lang="fr-FR" sz="950" dirty="0"/>
              <a:t>Les arbres : Qu’est ce que cela représente ? Il s’agit de la déforestation - Voici ou l’on coupe les arbres. Pourquoi utilisons nous le bois? Quels problèmes cela peut-t-il causer ?</a:t>
            </a:r>
          </a:p>
          <a:p>
            <a:pPr marL="180000" indent="-180000">
              <a:lnSpc>
                <a:spcPts val="1500"/>
              </a:lnSpc>
            </a:pPr>
            <a:r>
              <a:rPr lang="fr-FR" sz="950" dirty="0"/>
              <a:t>La surpopulation : Plus d’humains, cela signifie plus de voitures, plus de vaches et plus d'électricité, ce qui mène à plus de changement climatique.</a:t>
            </a:r>
          </a:p>
          <a:p>
            <a:pPr marL="180000" indent="-180000">
              <a:lnSpc>
                <a:spcPts val="1500"/>
              </a:lnSpc>
            </a:pPr>
            <a:endParaRPr lang="en-US" sz="950" dirty="0"/>
          </a:p>
          <a:p>
            <a:pPr marL="0" indent="-252000">
              <a:lnSpc>
                <a:spcPts val="1140"/>
              </a:lnSpc>
              <a:buFont typeface="Arial" panose="020B0604020202020204" pitchFamily="34" charset="0"/>
              <a:buNone/>
            </a:pPr>
            <a:r>
              <a:rPr lang="en-US" sz="950" b="1" dirty="0"/>
              <a:t>Slide 8:</a:t>
            </a:r>
          </a:p>
          <a:p>
            <a:pPr marL="0" indent="-252000">
              <a:lnSpc>
                <a:spcPts val="1140"/>
              </a:lnSpc>
              <a:buFont typeface="Arial" panose="020B0604020202020204" pitchFamily="34" charset="0"/>
              <a:buNone/>
            </a:pPr>
            <a:r>
              <a:rPr lang="fr-FR" sz="950" dirty="0"/>
              <a:t>Conseils: Demandez aux enfants de parler à la personne à leur côté ce qu’ils pensent pouvoir faire pour stopper la nuisance de l’activité humaine sur la planète ? Demandez leur de partager leurs idées avec la classe. Cela sera abordé plus en détail dans les prochains slides.</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b="1" dirty="0"/>
              <a:t>Slide 9:</a:t>
            </a:r>
          </a:p>
          <a:p>
            <a:pPr marL="0" indent="-252000">
              <a:lnSpc>
                <a:spcPts val="1140"/>
              </a:lnSpc>
              <a:buFont typeface="Arial" panose="020B0604020202020204" pitchFamily="34" charset="0"/>
              <a:buNone/>
            </a:pPr>
            <a:r>
              <a:rPr lang="fr-FR" sz="950" dirty="0"/>
              <a:t>Conseils: Ce slide montre 3 manières simples de réduire l’impact négatif sur la planète.</a:t>
            </a:r>
          </a:p>
          <a:p>
            <a:pPr marL="0" indent="-252000">
              <a:lnSpc>
                <a:spcPts val="1140"/>
              </a:lnSpc>
              <a:buFont typeface="Arial" panose="020B0604020202020204" pitchFamily="34" charset="0"/>
              <a:buNone/>
            </a:pPr>
            <a:endParaRPr lang="en-US" sz="950" dirty="0"/>
          </a:p>
          <a:p>
            <a:pPr marL="180000" indent="-180000">
              <a:lnSpc>
                <a:spcPts val="1400"/>
              </a:lnSpc>
              <a:buFont typeface="+mj-lt"/>
              <a:buAutoNum type="arabicPeriod"/>
            </a:pPr>
            <a:r>
              <a:rPr lang="fr-FR" sz="950" dirty="0"/>
              <a:t>Comment pouvez vous utiliser moins d'électricité ? Demandez aux enfants de donner des suggestions. Par exemple réduire la consommation de lumière, débrancher les chargeurs, éteindre la TV.</a:t>
            </a:r>
          </a:p>
          <a:p>
            <a:pPr marL="180000" indent="-180000">
              <a:lnSpc>
                <a:spcPts val="1400"/>
              </a:lnSpc>
              <a:buFont typeface="+mj-lt"/>
              <a:buAutoNum type="arabicPeriod"/>
            </a:pPr>
            <a:r>
              <a:rPr lang="fr-FR" sz="950" dirty="0"/>
              <a:t>Comment pouvez vous utiliser moins la voiture? Utiliser le vélo et la marche à pieds pour aller à l’école plutôt que la voiture.</a:t>
            </a:r>
          </a:p>
          <a:p>
            <a:pPr marL="180000" indent="-180000">
              <a:lnSpc>
                <a:spcPts val="1400"/>
              </a:lnSpc>
              <a:buFont typeface="+mj-lt"/>
              <a:buAutoNum type="arabicPeriod"/>
            </a:pPr>
            <a:r>
              <a:rPr lang="fr-FR" sz="950" dirty="0"/>
              <a:t>Qui mange de la viande? En consommez vous tous les jours? Pouvez vous essayer un lundi sans viande ?</a:t>
            </a:r>
          </a:p>
          <a:p>
            <a:pPr marL="180000" indent="-180000">
              <a:lnSpc>
                <a:spcPts val="1400"/>
              </a:lnSpc>
              <a:buFont typeface="+mj-lt"/>
              <a:buAutoNum type="arabicPeriod"/>
            </a:pPr>
            <a:endParaRPr lang="en-US" sz="950" b="1" dirty="0"/>
          </a:p>
          <a:p>
            <a:pPr marL="0" indent="-252000">
              <a:lnSpc>
                <a:spcPts val="1140"/>
              </a:lnSpc>
              <a:buFont typeface="Arial" panose="020B0604020202020204" pitchFamily="34" charset="0"/>
              <a:buNone/>
            </a:pPr>
            <a:r>
              <a:rPr lang="en-US" sz="950" b="1" dirty="0"/>
              <a:t>Slide 10:</a:t>
            </a:r>
          </a:p>
          <a:p>
            <a:pPr marL="0" indent="-252000">
              <a:lnSpc>
                <a:spcPts val="1140"/>
              </a:lnSpc>
              <a:buFont typeface="Arial" panose="020B0604020202020204" pitchFamily="34" charset="0"/>
              <a:buNone/>
            </a:pPr>
            <a:r>
              <a:rPr lang="fr-FR" sz="950" dirty="0"/>
              <a:t>Conseils: Ce slide introduit l’importance de la plantation d’arbres, ainsi que les bienfaits des arbres pour le climat.</a:t>
            </a:r>
          </a:p>
          <a:p>
            <a:pPr marL="0" indent="-252000">
              <a:lnSpc>
                <a:spcPts val="1140"/>
              </a:lnSpc>
              <a:buFont typeface="Arial" panose="020B0604020202020204" pitchFamily="34" charset="0"/>
              <a:buNone/>
            </a:pPr>
            <a:endParaRPr lang="fr-FR" sz="950" dirty="0"/>
          </a:p>
          <a:p>
            <a:pPr marL="0" indent="-252000">
              <a:lnSpc>
                <a:spcPts val="1140"/>
              </a:lnSpc>
              <a:buFont typeface="Arial" panose="020B0604020202020204" pitchFamily="34" charset="0"/>
              <a:buNone/>
            </a:pPr>
            <a:r>
              <a:rPr lang="fr-FR" sz="950" dirty="0"/>
              <a:t>Pourquoi les arbres sont-t-ils importants ? :</a:t>
            </a:r>
            <a:br>
              <a:rPr lang="en-US" sz="950" dirty="0"/>
            </a:br>
            <a:endParaRPr lang="en-US" sz="950" dirty="0"/>
          </a:p>
          <a:p>
            <a:pPr marL="180000" indent="-180000">
              <a:lnSpc>
                <a:spcPts val="1500"/>
              </a:lnSpc>
              <a:buFont typeface="+mj-lt"/>
              <a:buAutoNum type="arabicPeriod"/>
            </a:pPr>
            <a:r>
              <a:rPr lang="fr-FR" sz="950" dirty="0"/>
              <a:t>C’est la demeure de plusieurs animaux! Pouvez vous citer des animaux qui vivent dans les arbres? (Oiseaux, singes, </a:t>
            </a:r>
            <a:r>
              <a:rPr lang="fr-FR" sz="950" dirty="0" err="1"/>
              <a:t>etc</a:t>
            </a:r>
            <a:r>
              <a:rPr lang="fr-FR" sz="950" dirty="0"/>
              <a:t>)</a:t>
            </a:r>
          </a:p>
          <a:p>
            <a:pPr marL="180000" indent="-180000">
              <a:lnSpc>
                <a:spcPts val="1500"/>
              </a:lnSpc>
              <a:buFont typeface="+mj-lt"/>
              <a:buAutoNum type="arabicPeriod"/>
            </a:pPr>
            <a:r>
              <a:rPr lang="fr-FR" sz="950" dirty="0"/>
              <a:t>Ils nous fournissent plusieurs médicaments! Demandez aux enfants s’ils se sont déjà sentis mal et consommé des médicaments ? Les forêts fournissent les ingrédients pour 25% de nos médicaments!</a:t>
            </a:r>
          </a:p>
          <a:p>
            <a:pPr marL="180000" indent="-180000">
              <a:lnSpc>
                <a:spcPts val="1500"/>
              </a:lnSpc>
              <a:buFont typeface="+mj-lt"/>
              <a:buAutoNum type="arabicPeriod"/>
            </a:pPr>
            <a:r>
              <a:rPr lang="fr-FR" sz="950" dirty="0"/>
              <a:t>Ils sont bénéfiques également pour le climat – Tout comme on respire de l’oxygène, les arbres respirent du carbone et absorbent les polluants qui peuvent être dangereux, et en retour, ils relâchent de l’oxygène que nous pouvons respirer.</a:t>
            </a:r>
            <a:endParaRPr lang="en-GB" sz="950" dirty="0"/>
          </a:p>
        </p:txBody>
      </p:sp>
    </p:spTree>
    <p:extLst>
      <p:ext uri="{BB962C8B-B14F-4D97-AF65-F5344CB8AC3E}">
        <p14:creationId xmlns:p14="http://schemas.microsoft.com/office/powerpoint/2010/main" val="1784794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7">
            <a:extLst>
              <a:ext uri="{FF2B5EF4-FFF2-40B4-BE49-F238E27FC236}">
                <a16:creationId xmlns:a16="http://schemas.microsoft.com/office/drawing/2014/main" id="{38EF1FEE-EA32-901E-D551-6AB729B7BD13}"/>
              </a:ext>
            </a:extLst>
          </p:cNvPr>
          <p:cNvSpPr txBox="1">
            <a:spLocks/>
          </p:cNvSpPr>
          <p:nvPr/>
        </p:nvSpPr>
        <p:spPr>
          <a:xfrm>
            <a:off x="719667" y="1850620"/>
            <a:ext cx="6329340" cy="480644"/>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fr-FR" sz="950" b="1" dirty="0"/>
              <a:t>ENGAGEZ VOUS ! </a:t>
            </a:r>
            <a:r>
              <a:rPr lang="fr-FR" sz="950" dirty="0"/>
              <a:t>Demandez aux enfants de s’engager sur une action qu’ils feront pour protéger la planète. Il peut s’agir d’une petite ou d’une grande action, selon leur choix. Demandez leur de partager cette ambition avec la classe, puis collectez les engagements afin de faire un arbre d’engagements que les élèves verront dans leur classe.</a:t>
            </a:r>
            <a:endParaRPr lang="en-GB" sz="950" dirty="0"/>
          </a:p>
        </p:txBody>
      </p:sp>
      <p:sp>
        <p:nvSpPr>
          <p:cNvPr id="16" name="Text Placeholder 8">
            <a:extLst>
              <a:ext uri="{FF2B5EF4-FFF2-40B4-BE49-F238E27FC236}">
                <a16:creationId xmlns:a16="http://schemas.microsoft.com/office/drawing/2014/main" id="{611980B8-C906-62F4-63F9-B93F5A493D95}"/>
              </a:ext>
            </a:extLst>
          </p:cNvPr>
          <p:cNvSpPr txBox="1">
            <a:spLocks/>
          </p:cNvSpPr>
          <p:nvPr/>
        </p:nvSpPr>
        <p:spPr>
          <a:xfrm>
            <a:off x="722314" y="1480572"/>
            <a:ext cx="2572914" cy="275846"/>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err="1"/>
              <a:t>Activité</a:t>
            </a:r>
            <a:r>
              <a:rPr lang="en-GB" b="1" dirty="0"/>
              <a:t> de cloture:</a:t>
            </a:r>
            <a:endParaRPr lang="en-US" b="1" dirty="0"/>
          </a:p>
        </p:txBody>
      </p:sp>
      <p:grpSp>
        <p:nvGrpSpPr>
          <p:cNvPr id="7" name="Group 6">
            <a:extLst>
              <a:ext uri="{FF2B5EF4-FFF2-40B4-BE49-F238E27FC236}">
                <a16:creationId xmlns:a16="http://schemas.microsoft.com/office/drawing/2014/main" id="{B7D3ED77-8264-9DFD-1982-331DDC670016}"/>
              </a:ext>
            </a:extLst>
          </p:cNvPr>
          <p:cNvGrpSpPr/>
          <p:nvPr/>
        </p:nvGrpSpPr>
        <p:grpSpPr>
          <a:xfrm>
            <a:off x="719667" y="2692678"/>
            <a:ext cx="6329340" cy="1980922"/>
            <a:chOff x="719667" y="3732381"/>
            <a:chExt cx="6329340" cy="1980922"/>
          </a:xfrm>
        </p:grpSpPr>
        <p:sp>
          <p:nvSpPr>
            <p:cNvPr id="4" name="Rectangle 3">
              <a:extLst>
                <a:ext uri="{FF2B5EF4-FFF2-40B4-BE49-F238E27FC236}">
                  <a16:creationId xmlns:a16="http://schemas.microsoft.com/office/drawing/2014/main" id="{9D7BA848-24E3-AB57-2A53-4AADED0E8701}"/>
                </a:ext>
              </a:extLst>
            </p:cNvPr>
            <p:cNvSpPr/>
            <p:nvPr/>
          </p:nvSpPr>
          <p:spPr>
            <a:xfrm>
              <a:off x="719667" y="3732381"/>
              <a:ext cx="6329340" cy="1980922"/>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Text Placeholder 7">
              <a:extLst>
                <a:ext uri="{FF2B5EF4-FFF2-40B4-BE49-F238E27FC236}">
                  <a16:creationId xmlns:a16="http://schemas.microsoft.com/office/drawing/2014/main" id="{57745009-2AF4-C961-42A0-40BD09630435}"/>
                </a:ext>
              </a:extLst>
            </p:cNvPr>
            <p:cNvSpPr txBox="1">
              <a:spLocks/>
            </p:cNvSpPr>
            <p:nvPr/>
          </p:nvSpPr>
          <p:spPr>
            <a:xfrm>
              <a:off x="1203958" y="4082429"/>
              <a:ext cx="5484706" cy="1048371"/>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fr-FR" sz="1050" b="1" dirty="0"/>
                <a:t>On espère que cette présentation sera utile et que votre classe l'a appréciée. On adorerait avoir de vos nouvelles et on apprécierait que vous nous écriviez par email à l'adresse ESG@sonnedix.com avec vos retours et quelques photos des engagements et de l'arbre d'engagements que vous avez fabriqué !</a:t>
              </a:r>
              <a:endParaRPr lang="en-GB" sz="1050" b="1" dirty="0"/>
            </a:p>
          </p:txBody>
        </p:sp>
      </p:grpSp>
      <p:sp>
        <p:nvSpPr>
          <p:cNvPr id="3" name="Text Placeholder 7">
            <a:extLst>
              <a:ext uri="{FF2B5EF4-FFF2-40B4-BE49-F238E27FC236}">
                <a16:creationId xmlns:a16="http://schemas.microsoft.com/office/drawing/2014/main" id="{54BD3E12-282E-3222-CAE5-A9434F69AB0F}"/>
              </a:ext>
            </a:extLst>
          </p:cNvPr>
          <p:cNvSpPr txBox="1">
            <a:spLocks/>
          </p:cNvSpPr>
          <p:nvPr/>
        </p:nvSpPr>
        <p:spPr>
          <a:xfrm>
            <a:off x="719668" y="579750"/>
            <a:ext cx="6449906" cy="799846"/>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252000">
              <a:lnSpc>
                <a:spcPts val="1140"/>
              </a:lnSpc>
              <a:buFont typeface="Arial" panose="020B0604020202020204" pitchFamily="34" charset="0"/>
              <a:buNone/>
            </a:pPr>
            <a:r>
              <a:rPr lang="en-US" sz="950" b="1" dirty="0"/>
              <a:t>Slide 11:</a:t>
            </a:r>
          </a:p>
          <a:p>
            <a:pPr marL="0" indent="-252000">
              <a:lnSpc>
                <a:spcPts val="1140"/>
              </a:lnSpc>
              <a:buFont typeface="Arial" panose="020B0604020202020204" pitchFamily="34" charset="0"/>
              <a:buNone/>
            </a:pPr>
            <a:r>
              <a:rPr lang="fr-FR" sz="950" dirty="0"/>
              <a:t>Conseils: L’action la plus importante que nous pouvons faire pour protéger notre </a:t>
            </a:r>
            <a:r>
              <a:rPr lang="fr-FR" sz="950" dirty="0" err="1"/>
              <a:t>planète,c’est</a:t>
            </a:r>
            <a:r>
              <a:rPr lang="fr-FR" sz="950" dirty="0"/>
              <a:t> d’en parler autour de nous! Demandez aux enfants s’ils reconnaissent la fille à l’écran ? Elle s’appelle Greta </a:t>
            </a:r>
            <a:r>
              <a:rPr lang="fr-FR" sz="950" dirty="0" err="1"/>
              <a:t>Thunberg</a:t>
            </a:r>
            <a:r>
              <a:rPr lang="fr-FR" sz="950" dirty="0"/>
              <a:t>, elle organise des discussions sur le climat dans le monde, afin de sensibiliser et partager son savoir. Elle encourage les enfants et les adultes à agir ensemble pour réussir un changement positif.</a:t>
            </a:r>
            <a:endParaRPr lang="en-GB" sz="950" dirty="0"/>
          </a:p>
        </p:txBody>
      </p:sp>
      <p:cxnSp>
        <p:nvCxnSpPr>
          <p:cNvPr id="5" name="Straight Connector 4">
            <a:extLst>
              <a:ext uri="{FF2B5EF4-FFF2-40B4-BE49-F238E27FC236}">
                <a16:creationId xmlns:a16="http://schemas.microsoft.com/office/drawing/2014/main" id="{414DF42E-0B73-16E8-346B-74790DF914A9}"/>
              </a:ext>
            </a:extLst>
          </p:cNvPr>
          <p:cNvCxnSpPr>
            <a:cxnSpLocks/>
          </p:cNvCxnSpPr>
          <p:nvPr/>
        </p:nvCxnSpPr>
        <p:spPr>
          <a:xfrm>
            <a:off x="719667" y="1403305"/>
            <a:ext cx="6329341" cy="0"/>
          </a:xfrm>
          <a:prstGeom prst="line">
            <a:avLst/>
          </a:prstGeom>
          <a:ln>
            <a:solidFill>
              <a:schemeClr val="accent6">
                <a:lumMod val="90000"/>
              </a:schemeClr>
            </a:solidFill>
            <a:prstDash val="sysDas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20510355"/>
      </p:ext>
    </p:extLst>
  </p:cSld>
  <p:clrMapOvr>
    <a:masterClrMapping/>
  </p:clrMapOvr>
</p:sld>
</file>

<file path=ppt/theme/theme1.xml><?xml version="1.0" encoding="utf-8"?>
<a:theme xmlns:a="http://schemas.openxmlformats.org/drawingml/2006/main" name="Sonnedix Theme">
  <a:themeElements>
    <a:clrScheme name="Sonnedix">
      <a:dk1>
        <a:srgbClr val="000000"/>
      </a:dk1>
      <a:lt1>
        <a:srgbClr val="FFFFFF"/>
      </a:lt1>
      <a:dk2>
        <a:srgbClr val="28303A"/>
      </a:dk2>
      <a:lt2>
        <a:srgbClr val="F2F2F2"/>
      </a:lt2>
      <a:accent1>
        <a:srgbClr val="F89C41"/>
      </a:accent1>
      <a:accent2>
        <a:srgbClr val="C93C36"/>
      </a:accent2>
      <a:accent3>
        <a:srgbClr val="8F9E59"/>
      </a:accent3>
      <a:accent4>
        <a:srgbClr val="6EB3D6"/>
      </a:accent4>
      <a:accent5>
        <a:srgbClr val="6D8E9C"/>
      </a:accent5>
      <a:accent6>
        <a:srgbClr val="F3F3F3"/>
      </a:accent6>
      <a:hlink>
        <a:srgbClr val="6D8E9C"/>
      </a:hlink>
      <a:folHlink>
        <a:srgbClr val="98B3BB"/>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7777</TotalTime>
  <Words>1281</Words>
  <Application>Microsoft Office PowerPoint</Application>
  <PresentationFormat>Custom</PresentationFormat>
  <Paragraphs>71</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Arial</vt:lpstr>
      <vt:lpstr>Verdana</vt:lpstr>
      <vt:lpstr>Sonnedix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Anastasia Gkartzopoulou</dc:creator>
  <cp:lastModifiedBy>Giuliano Torrisi</cp:lastModifiedBy>
  <cp:revision>13</cp:revision>
  <dcterms:created xsi:type="dcterms:W3CDTF">2025-02-27T14:09:36Z</dcterms:created>
  <dcterms:modified xsi:type="dcterms:W3CDTF">2025-09-19T18:50:37Z</dcterms:modified>
</cp:coreProperties>
</file>